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392" r:id="rId3"/>
    <p:sldId id="394" r:id="rId4"/>
    <p:sldId id="395" r:id="rId5"/>
    <p:sldId id="393" r:id="rId6"/>
  </p:sldIdLst>
  <p:sldSz cx="9144000" cy="6858000" type="screen4x3"/>
  <p:notesSz cx="6797675" cy="9926638"/>
  <p:custDataLst>
    <p:tags r:id="rId8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CC0000"/>
    <a:srgbClr val="9E0000"/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8567" autoAdjust="0"/>
  </p:normalViewPr>
  <p:slideViewPr>
    <p:cSldViewPr>
      <p:cViewPr>
        <p:scale>
          <a:sx n="75" d="100"/>
          <a:sy n="75" d="100"/>
        </p:scale>
        <p:origin x="-888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6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9EF511BE-EE8E-41EB-93DA-A6FDB03B5F48}" type="datetimeFigureOut">
              <a:rPr lang="de-DE"/>
              <a:pPr>
                <a:defRPr/>
              </a:pPr>
              <a:t>27.05.2015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de-D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5FC8FFE4-419F-497D-9646-868B36177C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813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Slide Number Placeholder 3"/>
          <p:cNvSpPr txBox="1">
            <a:spLocks noGrp="1"/>
          </p:cNvSpPr>
          <p:nvPr/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562" tIns="47781" rIns="95562" bIns="47781" anchor="b"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1DDE6F53-E674-4253-B867-A58AF0384ACC}" type="slidenum">
              <a:rPr lang="de-DE" sz="1300"/>
              <a:pPr algn="r" eaLnBrk="1" hangingPunct="1"/>
              <a:t>1</a:t>
            </a:fld>
            <a:endParaRPr lang="de-DE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72708" name="Slide Number Placeholder 3"/>
          <p:cNvSpPr txBox="1">
            <a:spLocks noGrp="1"/>
          </p:cNvSpPr>
          <p:nvPr/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562" tIns="47781" rIns="95562" bIns="47781" anchor="b"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3DAC14A-B9C0-4AE0-AC1E-C1B37801C45E}" type="slidenum">
              <a:rPr lang="de-DE" sz="1300"/>
              <a:pPr algn="r" eaLnBrk="1" hangingPunct="1"/>
              <a:t>2</a:t>
            </a:fld>
            <a:endParaRPr lang="de-DE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72708" name="Slide Number Placeholder 3"/>
          <p:cNvSpPr txBox="1">
            <a:spLocks noGrp="1"/>
          </p:cNvSpPr>
          <p:nvPr/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562" tIns="47781" rIns="95562" bIns="47781" anchor="b"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3DAC14A-B9C0-4AE0-AC1E-C1B37801C45E}" type="slidenum">
              <a:rPr lang="de-DE" sz="1300"/>
              <a:pPr algn="r" eaLnBrk="1" hangingPunct="1"/>
              <a:t>3</a:t>
            </a:fld>
            <a:endParaRPr lang="de-DE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72708" name="Slide Number Placeholder 3"/>
          <p:cNvSpPr txBox="1">
            <a:spLocks noGrp="1"/>
          </p:cNvSpPr>
          <p:nvPr/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562" tIns="47781" rIns="95562" bIns="47781" anchor="b"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3DAC14A-B9C0-4AE0-AC1E-C1B37801C45E}" type="slidenum">
              <a:rPr lang="de-DE" sz="1300"/>
              <a:pPr algn="r" eaLnBrk="1" hangingPunct="1"/>
              <a:t>4</a:t>
            </a:fld>
            <a:endParaRPr lang="de-DE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72708" name="Slide Number Placeholder 3"/>
          <p:cNvSpPr txBox="1">
            <a:spLocks noGrp="1"/>
          </p:cNvSpPr>
          <p:nvPr/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562" tIns="47781" rIns="95562" bIns="47781" anchor="b"/>
          <a:lstStyle>
            <a:lvl1pPr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556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3DAC14A-B9C0-4AE0-AC1E-C1B37801C45E}" type="slidenum">
              <a:rPr lang="de-DE" sz="1300"/>
              <a:pPr algn="r" eaLnBrk="1" hangingPunct="1"/>
              <a:t>5</a:t>
            </a:fld>
            <a:endParaRPr lang="de-D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F6D60-886C-45DD-B048-66C316A65D0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008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9289C-DD06-41F7-95FE-A772C997346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288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390D6-DD60-43F2-B0E3-8F7F13A3D47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13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86A6C-8CCF-4022-9BA0-7A94A028EA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237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BF8A9-D955-405A-9095-077AFDD779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62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009FC-11CA-4766-BDC7-EBF20271D89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39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B16D0-71EA-429D-953A-DCB983B23F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3371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A2DBD-7E97-4F1A-A48B-77F85E41E41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3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59C92-2F58-45F2-A4C4-F78AD4F153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48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5AC49-99AE-46C6-B956-154E8DE0C1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086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7DF4E-E7AC-4C50-828C-7725974DFB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93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1366A9C-3FDA-48B8-9F77-3D375531B3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s://www.facebook.com/ChairInMacroeconomics" TargetMode="External"/><Relationship Id="rId4" Type="http://schemas.openxmlformats.org/officeDocument/2006/relationships/hyperlink" Target="http://www.macro.economics.uni-mainz.d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cro.economics.uni-mainz.de/Dateien/VWLStudiumBegleitfolien.pdf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aelde.com/DerArbeitsmarktInDeutschland.html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statistik.arbeitsagentur.de/Navigation/Statistik/Statistische-Analysen/Analyse-in-Grafiken/Jaehrliche-Zeitreihen/Jaehrliche-Zeitreihen-Nav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cro.economics.uni-mainz.de/Dateien/VWLStudiumBegleitfolien.pdf" TargetMode="External"/><Relationship Id="rId5" Type="http://schemas.openxmlformats.org/officeDocument/2006/relationships/hyperlink" Target="http://www.macro.economics.uni-mainz.de/959.php" TargetMode="External"/><Relationship Id="rId4" Type="http://schemas.openxmlformats.org/officeDocument/2006/relationships/image" Target="../media/image2.jpeg"/><Relationship Id="rId9" Type="http://schemas.openxmlformats.org/officeDocument/2006/relationships/hyperlink" Target="http://waelde.com/pdf/LaunovWaelde2012slidesEUunemployment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130175" y="1828800"/>
            <a:ext cx="9372600" cy="1470025"/>
          </a:xfrm>
        </p:spPr>
        <p:txBody>
          <a:bodyPr/>
          <a:lstStyle/>
          <a:p>
            <a:pPr eaLnBrk="1" hangingPunct="1"/>
            <a:r>
              <a:rPr lang="de-DE" sz="4000" dirty="0" smtClean="0"/>
              <a:t>Volkswirtschaftslehre studieren</a:t>
            </a: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2052" name="Picture 2" descr="http://www.zdv.uni-mainz.de/uni-intern/corporate_design/logo/logo_schriftzu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13" y="0"/>
            <a:ext cx="3763962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194248" y="3352800"/>
            <a:ext cx="483805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de-DE" sz="2400" dirty="0"/>
              <a:t>Prof. Dr. Klaus Wälde</a:t>
            </a:r>
          </a:p>
          <a:p>
            <a:pPr algn="ctr" eaLnBrk="1" hangingPunct="1"/>
            <a:endParaRPr lang="de-DE" sz="2400" dirty="0" smtClean="0"/>
          </a:p>
          <a:p>
            <a:pPr algn="ctr" eaLnBrk="1" hangingPunct="1"/>
            <a:r>
              <a:rPr lang="de-DE" sz="1600" dirty="0" smtClean="0">
                <a:hlinkClick r:id="rId4"/>
              </a:rPr>
              <a:t>www.macro.economics.uni-mainz.de</a:t>
            </a:r>
            <a:endParaRPr lang="de-DE" sz="1600" dirty="0" smtClean="0"/>
          </a:p>
          <a:p>
            <a:pPr algn="ctr" eaLnBrk="1" hangingPunct="1"/>
            <a:r>
              <a:rPr lang="de-DE" sz="1600" dirty="0">
                <a:hlinkClick r:id="rId5"/>
              </a:rPr>
              <a:t>https://</a:t>
            </a:r>
            <a:r>
              <a:rPr lang="de-DE" sz="1600" dirty="0" smtClean="0">
                <a:hlinkClick r:id="rId5"/>
              </a:rPr>
              <a:t>www.facebook.com/ChairInMacroeconomics</a:t>
            </a:r>
            <a:endParaRPr lang="de-DE" sz="1600" dirty="0"/>
          </a:p>
        </p:txBody>
      </p:sp>
      <p:pic>
        <p:nvPicPr>
          <p:cNvPr id="2054" name="Picture 5" descr="GSME-Logo_rot_smal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6063"/>
            <a:ext cx="24384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Rechteck 1"/>
          <p:cNvSpPr>
            <a:spLocks noChangeArrowheads="1"/>
          </p:cNvSpPr>
          <p:nvPr/>
        </p:nvSpPr>
        <p:spPr bwMode="auto">
          <a:xfrm>
            <a:off x="2435218" y="5486400"/>
            <a:ext cx="44021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1600" dirty="0" smtClean="0"/>
              <a:t>Mai 2015</a:t>
            </a:r>
          </a:p>
          <a:p>
            <a:pPr algn="ctr"/>
            <a:r>
              <a:rPr lang="de-DE" sz="1600" dirty="0" smtClean="0"/>
              <a:t>Gustav-Stresemann-Wirtschaftsschule</a:t>
            </a:r>
          </a:p>
          <a:p>
            <a:pPr algn="ctr"/>
            <a:r>
              <a:rPr lang="de-DE" sz="1600" dirty="0" smtClean="0"/>
              <a:t>Berufsoberschule und Berufliches Gymnasium</a:t>
            </a:r>
            <a:endParaRPr lang="de-D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0" y="6583363"/>
            <a:ext cx="9144000" cy="274637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33795" name="Picture 2" descr="http://www.zdv.uni-mainz.de/uni-intern/corporate_design/logo/logo_schriftzu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13" y="0"/>
            <a:ext cx="3763962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772400" y="6553200"/>
            <a:ext cx="1333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1600"/>
              <a:t>Klaus Wälde</a:t>
            </a:r>
          </a:p>
        </p:txBody>
      </p:sp>
      <p:pic>
        <p:nvPicPr>
          <p:cNvPr id="33797" name="Picture 5" descr="GSME-Logo_rot_sm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6063"/>
            <a:ext cx="24384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Rechteck 1"/>
          <p:cNvSpPr>
            <a:spLocks noChangeArrowheads="1"/>
          </p:cNvSpPr>
          <p:nvPr/>
        </p:nvSpPr>
        <p:spPr bwMode="auto">
          <a:xfrm>
            <a:off x="117475" y="6553200"/>
            <a:ext cx="29994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sz="1600" dirty="0" smtClean="0"/>
              <a:t>Volkswirtschaftslehre studieren</a:t>
            </a:r>
            <a:endParaRPr lang="de-DE" sz="1600" dirty="0"/>
          </a:p>
        </p:txBody>
      </p:sp>
      <p:sp>
        <p:nvSpPr>
          <p:cNvPr id="33799" name="Line 6"/>
          <p:cNvSpPr>
            <a:spLocks noChangeShapeType="1"/>
          </p:cNvSpPr>
          <p:nvPr/>
        </p:nvSpPr>
        <p:spPr bwMode="auto">
          <a:xfrm>
            <a:off x="2133600" y="16764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00" name="Text Box 7"/>
          <p:cNvSpPr txBox="1">
            <a:spLocks noChangeArrowheads="1"/>
          </p:cNvSpPr>
          <p:nvPr/>
        </p:nvSpPr>
        <p:spPr bwMode="auto">
          <a:xfrm>
            <a:off x="279400" y="1414463"/>
            <a:ext cx="17748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dirty="0" smtClean="0"/>
              <a:t>1) Das Studium</a:t>
            </a:r>
            <a:endParaRPr lang="de-DE" dirty="0"/>
          </a:p>
        </p:txBody>
      </p:sp>
      <p:sp>
        <p:nvSpPr>
          <p:cNvPr id="14" name="Textfeld 2"/>
          <p:cNvSpPr txBox="1">
            <a:spLocks noChangeArrowheads="1"/>
          </p:cNvSpPr>
          <p:nvPr/>
        </p:nvSpPr>
        <p:spPr bwMode="auto">
          <a:xfrm>
            <a:off x="609600" y="1981200"/>
            <a:ext cx="815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dirty="0" smtClean="0"/>
              <a:t>Volkswirtschaftslehre studieren?</a:t>
            </a:r>
          </a:p>
        </p:txBody>
      </p:sp>
      <p:sp>
        <p:nvSpPr>
          <p:cNvPr id="10" name="Textfeld 2"/>
          <p:cNvSpPr txBox="1">
            <a:spLocks noChangeArrowheads="1"/>
          </p:cNvSpPr>
          <p:nvPr/>
        </p:nvSpPr>
        <p:spPr bwMode="auto">
          <a:xfrm>
            <a:off x="1295400" y="2438400"/>
            <a:ext cx="815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Gute Entscheidung!</a:t>
            </a:r>
          </a:p>
        </p:txBody>
      </p:sp>
      <p:sp>
        <p:nvSpPr>
          <p:cNvPr id="13" name="Textfeld 2"/>
          <p:cNvSpPr txBox="1">
            <a:spLocks noChangeArrowheads="1"/>
          </p:cNvSpPr>
          <p:nvPr/>
        </p:nvSpPr>
        <p:spPr bwMode="auto">
          <a:xfrm>
            <a:off x="1295400" y="2819400"/>
            <a:ext cx="589359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Breites Studium der Wirtschaftswissenschaften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Feste Struktur in den ersten zwei Jahren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Wahlmöglichkeit im 3. Jahr </a:t>
            </a:r>
            <a:r>
              <a:rPr lang="de-DE" dirty="0" smtClean="0">
                <a:sym typeface="Wingdings"/>
              </a:rPr>
              <a:t> </a:t>
            </a:r>
            <a:r>
              <a:rPr lang="de-DE" dirty="0" smtClean="0">
                <a:sym typeface="Wingdings"/>
                <a:hlinkClick r:id="rId5"/>
              </a:rPr>
              <a:t>siehe Extrafolie</a:t>
            </a:r>
            <a:endParaRPr lang="de-DE" dirty="0" smtClean="0"/>
          </a:p>
        </p:txBody>
      </p:sp>
      <p:sp>
        <p:nvSpPr>
          <p:cNvPr id="16" name="Textfeld 2"/>
          <p:cNvSpPr txBox="1">
            <a:spLocks noChangeArrowheads="1"/>
          </p:cNvSpPr>
          <p:nvPr/>
        </p:nvSpPr>
        <p:spPr bwMode="auto">
          <a:xfrm>
            <a:off x="1295400" y="4999672"/>
            <a:ext cx="8153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Ausgezeichnete berufliche Perspektiven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Privatwirtschaft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Öffentliche Einrichtungen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Internationale Organisationen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Wissenschaft</a:t>
            </a:r>
          </a:p>
        </p:txBody>
      </p:sp>
      <p:sp>
        <p:nvSpPr>
          <p:cNvPr id="15" name="Textfeld 2"/>
          <p:cNvSpPr txBox="1">
            <a:spLocks noChangeArrowheads="1"/>
          </p:cNvSpPr>
          <p:nvPr/>
        </p:nvSpPr>
        <p:spPr bwMode="auto">
          <a:xfrm>
            <a:off x="1295400" y="3886200"/>
            <a:ext cx="8153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Ausgezeichnete Ausbildung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Volks- und wirtschaftswissenschaftliche Fragen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Die Welt und das Leben</a:t>
            </a:r>
          </a:p>
        </p:txBody>
      </p:sp>
    </p:spTree>
    <p:extLst>
      <p:ext uri="{BB962C8B-B14F-4D97-AF65-F5344CB8AC3E}">
        <p14:creationId xmlns:p14="http://schemas.microsoft.com/office/powerpoint/2010/main" val="396556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0" y="6583363"/>
            <a:ext cx="9144000" cy="274637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33795" name="Picture 2" descr="http://www.zdv.uni-mainz.de/uni-intern/corporate_design/logo/logo_schriftzu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13" y="0"/>
            <a:ext cx="3763962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772400" y="6553200"/>
            <a:ext cx="1333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1600"/>
              <a:t>Klaus Wälde</a:t>
            </a:r>
          </a:p>
        </p:txBody>
      </p:sp>
      <p:pic>
        <p:nvPicPr>
          <p:cNvPr id="33797" name="Picture 5" descr="GSME-Logo_rot_sm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6063"/>
            <a:ext cx="24384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9" name="Line 6"/>
          <p:cNvSpPr>
            <a:spLocks noChangeShapeType="1"/>
          </p:cNvSpPr>
          <p:nvPr/>
        </p:nvSpPr>
        <p:spPr bwMode="auto">
          <a:xfrm>
            <a:off x="3962400" y="1676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00" name="Text Box 7"/>
          <p:cNvSpPr txBox="1">
            <a:spLocks noChangeArrowheads="1"/>
          </p:cNvSpPr>
          <p:nvPr/>
        </p:nvSpPr>
        <p:spPr bwMode="auto">
          <a:xfrm>
            <a:off x="279400" y="1414463"/>
            <a:ext cx="35488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dirty="0" smtClean="0"/>
              <a:t>2) Was ist Volkswirtschaftslehre?</a:t>
            </a:r>
            <a:endParaRPr lang="de-DE" dirty="0"/>
          </a:p>
        </p:txBody>
      </p:sp>
      <p:sp>
        <p:nvSpPr>
          <p:cNvPr id="13" name="Textfeld 2"/>
          <p:cNvSpPr txBox="1">
            <a:spLocks noChangeArrowheads="1"/>
          </p:cNvSpPr>
          <p:nvPr/>
        </p:nvSpPr>
        <p:spPr bwMode="auto">
          <a:xfrm>
            <a:off x="609600" y="1905000"/>
            <a:ext cx="815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Viel mehr als man denkt …</a:t>
            </a:r>
          </a:p>
        </p:txBody>
      </p:sp>
      <p:sp>
        <p:nvSpPr>
          <p:cNvPr id="16" name="Textfeld 2"/>
          <p:cNvSpPr txBox="1">
            <a:spLocks noChangeArrowheads="1"/>
          </p:cNvSpPr>
          <p:nvPr/>
        </p:nvSpPr>
        <p:spPr bwMode="auto">
          <a:xfrm>
            <a:off x="609600" y="2286000"/>
            <a:ext cx="81534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Die klassischen Themen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Die Handygebühren </a:t>
            </a:r>
            <a:r>
              <a:rPr lang="de-DE" dirty="0"/>
              <a:t>im Ausland (Mikro)</a:t>
            </a:r>
            <a:endParaRPr lang="de-DE" dirty="0" smtClean="0"/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Der Benzinpreis an der Tankstelle (Mikro)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Armut und Reichtum in der Welt (Makro und Außenwirtschaftslehre) 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Die „Griechenlandkrise“ (Makro)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Besteuerung und Gerechtigkeit (Finanzwissenschaft)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Arbeitslosigkeit und „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poor</a:t>
            </a:r>
            <a:r>
              <a:rPr lang="de-DE" dirty="0" smtClean="0"/>
              <a:t>“ (Arbeitsmarktökonomik)</a:t>
            </a:r>
          </a:p>
        </p:txBody>
      </p:sp>
      <p:sp>
        <p:nvSpPr>
          <p:cNvPr id="15" name="Textfeld 2"/>
          <p:cNvSpPr txBox="1">
            <a:spLocks noChangeArrowheads="1"/>
          </p:cNvSpPr>
          <p:nvPr/>
        </p:nvSpPr>
        <p:spPr bwMode="auto">
          <a:xfrm>
            <a:off x="609600" y="4417874"/>
            <a:ext cx="81534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Aber auch …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Globale Erwärmung (Umweltökonomik)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Wie verhält sich der Mensch? (Entscheidungstheorie)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Ökonomie und Psychologie (Verhaltensökonomik)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Familien, Partnerschaften, Scheidung (Mikro)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Wie funktionieren Wahlkämpfe und Wahlen (Politische Ökonomik)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… vieles mehr …</a:t>
            </a:r>
          </a:p>
        </p:txBody>
      </p:sp>
      <p:sp>
        <p:nvSpPr>
          <p:cNvPr id="12" name="Rechteck 1"/>
          <p:cNvSpPr>
            <a:spLocks noChangeArrowheads="1"/>
          </p:cNvSpPr>
          <p:nvPr/>
        </p:nvSpPr>
        <p:spPr bwMode="auto">
          <a:xfrm>
            <a:off x="117475" y="6553200"/>
            <a:ext cx="29994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sz="1600" dirty="0" smtClean="0"/>
              <a:t>Volkswirtschaftslehre studieren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60126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0" y="6583363"/>
            <a:ext cx="9144000" cy="274637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33795" name="Picture 2" descr="http://www.zdv.uni-mainz.de/uni-intern/corporate_design/logo/logo_schriftzu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13" y="0"/>
            <a:ext cx="3763962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772400" y="6553200"/>
            <a:ext cx="1333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1600"/>
              <a:t>Klaus Wälde</a:t>
            </a:r>
          </a:p>
        </p:txBody>
      </p:sp>
      <p:pic>
        <p:nvPicPr>
          <p:cNvPr id="33797" name="Picture 5" descr="GSME-Logo_rot_sm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6063"/>
            <a:ext cx="24384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9" name="Line 6"/>
          <p:cNvSpPr>
            <a:spLocks noChangeShapeType="1"/>
          </p:cNvSpPr>
          <p:nvPr/>
        </p:nvSpPr>
        <p:spPr bwMode="auto">
          <a:xfrm>
            <a:off x="1828800" y="16764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00" name="Text Box 7"/>
          <p:cNvSpPr txBox="1">
            <a:spLocks noChangeArrowheads="1"/>
          </p:cNvSpPr>
          <p:nvPr/>
        </p:nvSpPr>
        <p:spPr bwMode="auto">
          <a:xfrm>
            <a:off x="279400" y="1414463"/>
            <a:ext cx="13901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dirty="0" smtClean="0"/>
              <a:t>2) Beispiele</a:t>
            </a:r>
            <a:endParaRPr lang="de-DE" dirty="0"/>
          </a:p>
        </p:txBody>
      </p:sp>
      <p:sp>
        <p:nvSpPr>
          <p:cNvPr id="13" name="Textfeld 2"/>
          <p:cNvSpPr txBox="1">
            <a:spLocks noChangeArrowheads="1"/>
          </p:cNvSpPr>
          <p:nvPr/>
        </p:nvSpPr>
        <p:spPr bwMode="auto">
          <a:xfrm>
            <a:off x="685800" y="1905000"/>
            <a:ext cx="815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Die Struktur einer Bachelorveranstaltung am Beispiel von </a:t>
            </a:r>
            <a:r>
              <a:rPr lang="de-DE" dirty="0" smtClean="0">
                <a:hlinkClick r:id="rId5"/>
              </a:rPr>
              <a:t>Makroökonomik I</a:t>
            </a:r>
            <a:endParaRPr lang="de-DE" dirty="0" smtClean="0"/>
          </a:p>
        </p:txBody>
      </p:sp>
      <p:sp>
        <p:nvSpPr>
          <p:cNvPr id="15" name="Textfeld 2"/>
          <p:cNvSpPr txBox="1">
            <a:spLocks noChangeArrowheads="1"/>
          </p:cNvSpPr>
          <p:nvPr/>
        </p:nvSpPr>
        <p:spPr bwMode="auto">
          <a:xfrm>
            <a:off x="685800" y="5029200"/>
            <a:ext cx="815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Fortgeschrittene Veranstaltung (z.B. Makro II)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Werbung und „freie“ Entscheidung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Stress und </a:t>
            </a:r>
            <a:r>
              <a:rPr lang="de-DE" dirty="0" smtClean="0"/>
              <a:t>Stressbewältigung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siehe </a:t>
            </a:r>
            <a:r>
              <a:rPr lang="de-DE" dirty="0" smtClean="0">
                <a:hlinkClick r:id="rId6"/>
              </a:rPr>
              <a:t>Extrafolien</a:t>
            </a:r>
            <a:endParaRPr lang="de-DE" dirty="0" smtClean="0"/>
          </a:p>
        </p:txBody>
      </p:sp>
      <p:sp>
        <p:nvSpPr>
          <p:cNvPr id="14" name="Rechteck 1"/>
          <p:cNvSpPr>
            <a:spLocks noChangeArrowheads="1"/>
          </p:cNvSpPr>
          <p:nvPr/>
        </p:nvSpPr>
        <p:spPr bwMode="auto">
          <a:xfrm>
            <a:off x="117475" y="6553200"/>
            <a:ext cx="29994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sz="1600" dirty="0" smtClean="0"/>
              <a:t>Volkswirtschaftslehre studieren</a:t>
            </a:r>
            <a:endParaRPr lang="de-DE" sz="1600" dirty="0"/>
          </a:p>
        </p:txBody>
      </p:sp>
      <p:sp>
        <p:nvSpPr>
          <p:cNvPr id="17" name="Textfeld 2"/>
          <p:cNvSpPr txBox="1">
            <a:spLocks noChangeArrowheads="1"/>
          </p:cNvSpPr>
          <p:nvPr/>
        </p:nvSpPr>
        <p:spPr bwMode="auto">
          <a:xfrm>
            <a:off x="685800" y="2438400"/>
            <a:ext cx="81534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de-DE" dirty="0" smtClean="0"/>
              <a:t>Themen (Beispiele)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Die Finanzmarktkrise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Globale Erwärmung</a:t>
            </a:r>
          </a:p>
          <a:p>
            <a:pPr marL="1028700" lvl="1" eaLnBrk="1" hangingPunct="1">
              <a:buFont typeface="Arial" pitchFamily="34" charset="0"/>
              <a:buChar char="•"/>
            </a:pPr>
            <a:r>
              <a:rPr lang="de-DE" dirty="0" smtClean="0"/>
              <a:t>Hartz Reformen und Hartz IV</a:t>
            </a:r>
          </a:p>
          <a:p>
            <a:pPr marL="1428750" lvl="2" eaLnBrk="1" hangingPunct="1">
              <a:buFont typeface="Arial" pitchFamily="34" charset="0"/>
              <a:buChar char="•"/>
            </a:pPr>
            <a:r>
              <a:rPr lang="de-DE" dirty="0" smtClean="0">
                <a:hlinkClick r:id="rId7"/>
              </a:rPr>
              <a:t>Arbeitslosigkeit in Deutschland</a:t>
            </a:r>
            <a:endParaRPr lang="de-DE" dirty="0" smtClean="0"/>
          </a:p>
          <a:p>
            <a:pPr marL="1428750" lvl="2" eaLnBrk="1" hangingPunct="1">
              <a:buFont typeface="Arial" pitchFamily="34" charset="0"/>
              <a:buChar char="•"/>
            </a:pPr>
            <a:r>
              <a:rPr lang="de-DE" dirty="0" smtClean="0">
                <a:hlinkClick r:id="rId8"/>
              </a:rPr>
              <a:t>Analysen</a:t>
            </a:r>
            <a:r>
              <a:rPr lang="de-DE" dirty="0" smtClean="0"/>
              <a:t> zum Arbeitsmarkt</a:t>
            </a:r>
          </a:p>
          <a:p>
            <a:pPr marL="1428750" lvl="2" eaLnBrk="1" hangingPunct="1">
              <a:buFont typeface="Arial" pitchFamily="34" charset="0"/>
              <a:buChar char="•"/>
            </a:pPr>
            <a:r>
              <a:rPr lang="de-DE" dirty="0" smtClean="0"/>
              <a:t>Ein wissenschaftlicher </a:t>
            </a:r>
            <a:r>
              <a:rPr lang="de-DE" dirty="0" smtClean="0">
                <a:hlinkClick r:id="rId9"/>
              </a:rPr>
              <a:t>Vortrag</a:t>
            </a:r>
            <a:r>
              <a:rPr lang="de-DE" dirty="0" smtClean="0"/>
              <a:t> (mit der Struktur der Hartz IV Reform)</a:t>
            </a:r>
          </a:p>
          <a:p>
            <a:pPr marL="1200150" lvl="2" indent="0" eaLnBrk="1" hangingPunct="1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58300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0" y="6583363"/>
            <a:ext cx="9144000" cy="274637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33795" name="Picture 2" descr="http://www.zdv.uni-mainz.de/uni-intern/corporate_design/logo/logo_schriftzu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13" y="0"/>
            <a:ext cx="3763962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772400" y="6553200"/>
            <a:ext cx="1333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1600"/>
              <a:t>Klaus Wälde</a:t>
            </a:r>
          </a:p>
        </p:txBody>
      </p:sp>
      <p:pic>
        <p:nvPicPr>
          <p:cNvPr id="33797" name="Picture 5" descr="GSME-Logo_rot_sm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6063"/>
            <a:ext cx="24384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feld 2"/>
          <p:cNvSpPr txBox="1">
            <a:spLocks noChangeArrowheads="1"/>
          </p:cNvSpPr>
          <p:nvPr/>
        </p:nvSpPr>
        <p:spPr bwMode="auto">
          <a:xfrm>
            <a:off x="381000" y="2971800"/>
            <a:ext cx="8153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indent="0" algn="ctr" eaLnBrk="1" hangingPunct="1"/>
            <a:r>
              <a:rPr lang="de-DE" sz="3200" b="1" dirty="0" smtClean="0"/>
              <a:t>Vielen Dank für Ihre Aufmerksamkeit</a:t>
            </a:r>
          </a:p>
        </p:txBody>
      </p:sp>
      <p:sp>
        <p:nvSpPr>
          <p:cNvPr id="8" name="Rechteck 1"/>
          <p:cNvSpPr>
            <a:spLocks noChangeArrowheads="1"/>
          </p:cNvSpPr>
          <p:nvPr/>
        </p:nvSpPr>
        <p:spPr bwMode="auto">
          <a:xfrm>
            <a:off x="117475" y="6553200"/>
            <a:ext cx="29994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sz="1600" dirty="0" smtClean="0"/>
              <a:t>Volkswirtschaftslehre studieren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77789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Folie 1 - &amp;quot;Zwischen Fühlen und Denken&amp;#x0D;&amp;#x0A;—&amp;#x0D;&amp;#x0A;Duale Prozesstheorien in der Ökonomik und Psychologie&amp;quot;&quot;/&gt;&lt;property id=&quot;20307&quot; value=&quot;257&quot;/&gt;&lt;/object&gt;&lt;object type=&quot;3&quot; unique_id=&quot;13356&quot;&gt;&lt;property id=&quot;20148&quot; value=&quot;5&quot;/&gt;&lt;property id=&quot;20300&quot; value=&quot;Folie 2&quot;/&gt;&lt;property id=&quot;20307&quot; value=&quot;311&quot;/&gt;&lt;/object&gt;&lt;object type=&quot;3&quot; unique_id=&quot;13357&quot;&gt;&lt;property id=&quot;20148&quot; value=&quot;5&quot;/&gt;&lt;property id=&quot;20300&quot; value=&quot;Folie 4&quot;/&gt;&lt;property id=&quot;20307&quot; value=&quot;312&quot;/&gt;&lt;/object&gt;&lt;object type=&quot;3&quot; unique_id=&quot;13358&quot;&gt;&lt;property id=&quot;20148&quot; value=&quot;5&quot;/&gt;&lt;property id=&quot;20300&quot; value=&quot;Folie 6&quot;/&gt;&lt;property id=&quot;20307&quot; value=&quot;313&quot;/&gt;&lt;/object&gt;&lt;object type=&quot;3&quot; unique_id=&quot;13359&quot;&gt;&lt;property id=&quot;20148&quot; value=&quot;5&quot;/&gt;&lt;property id=&quot;20300&quot; value=&quot;Folie 7&quot;/&gt;&lt;property id=&quot;20307&quot; value=&quot;314&quot;/&gt;&lt;/object&gt;&lt;object type=&quot;3&quot; unique_id=&quot;13360&quot;&gt;&lt;property id=&quot;20148&quot; value=&quot;5&quot;/&gt;&lt;property id=&quot;20300&quot; value=&quot;Folie 38&quot;/&gt;&lt;property id=&quot;20307&quot; value=&quot;315&quot;/&gt;&lt;/object&gt;&lt;object type=&quot;3&quot; unique_id=&quot;13361&quot;&gt;&lt;property id=&quot;20148&quot; value=&quot;5&quot;/&gt;&lt;property id=&quot;20300&quot; value=&quot;Folie 42&quot;/&gt;&lt;property id=&quot;20307&quot; value=&quot;316&quot;/&gt;&lt;/object&gt;&lt;object type=&quot;3&quot; unique_id=&quot;13363&quot;&gt;&lt;property id=&quot;20148&quot; value=&quot;5&quot;/&gt;&lt;property id=&quot;20300&quot; value=&quot;Folie 44&quot;/&gt;&lt;property id=&quot;20307&quot; value=&quot;318&quot;/&gt;&lt;/object&gt;&lt;object type=&quot;3&quot; unique_id=&quot;13365&quot;&gt;&lt;property id=&quot;20148&quot; value=&quot;5&quot;/&gt;&lt;property id=&quot;20300&quot; value=&quot;Folie 56&quot;/&gt;&lt;property id=&quot;20307&quot; value=&quot;320&quot;/&gt;&lt;/object&gt;&lt;object type=&quot;3&quot; unique_id=&quot;13626&quot;&gt;&lt;property id=&quot;20148&quot; value=&quot;5&quot;/&gt;&lt;property id=&quot;20300&quot; value=&quot;Folie 3&quot;/&gt;&lt;property id=&quot;20307&quot; value=&quot;325&quot;/&gt;&lt;/object&gt;&lt;object type=&quot;3&quot; unique_id=&quot;13696&quot;&gt;&lt;property id=&quot;20148&quot; value=&quot;5&quot;/&gt;&lt;property id=&quot;20300&quot; value=&quot;Folie 9&quot;/&gt;&lt;property id=&quot;20307&quot; value=&quot;326&quot;/&gt;&lt;/object&gt;&lt;object type=&quot;3&quot; unique_id=&quot;13793&quot;&gt;&lt;property id=&quot;20148&quot; value=&quot;5&quot;/&gt;&lt;property id=&quot;20300&quot; value=&quot;Folie 10&quot;/&gt;&lt;property id=&quot;20307&quot; value=&quot;327&quot;/&gt;&lt;/object&gt;&lt;object type=&quot;3&quot; unique_id=&quot;14211&quot;&gt;&lt;property id=&quot;20148&quot; value=&quot;5&quot;/&gt;&lt;property id=&quot;20300&quot; value=&quot;Folie 11&quot;/&gt;&lt;property id=&quot;20307&quot; value=&quot;329&quot;/&gt;&lt;/object&gt;&lt;object type=&quot;3&quot; unique_id=&quot;14434&quot;&gt;&lt;property id=&quot;20148&quot; value=&quot;5&quot;/&gt;&lt;property id=&quot;20300&quot; value=&quot;Folie 17&quot;/&gt;&lt;property id=&quot;20307&quot; value=&quot;331&quot;/&gt;&lt;/object&gt;&lt;object type=&quot;3&quot; unique_id=&quot;14551&quot;&gt;&lt;property id=&quot;20148&quot; value=&quot;5&quot;/&gt;&lt;property id=&quot;20300&quot; value=&quot;Folie 12&quot;/&gt;&lt;property id=&quot;20307&quot; value=&quot;332&quot;/&gt;&lt;/object&gt;&lt;object type=&quot;3&quot; unique_id=&quot;14702&quot;&gt;&lt;property id=&quot;20148&quot; value=&quot;5&quot;/&gt;&lt;property id=&quot;20300&quot; value=&quot;Folie 18&quot;/&gt;&lt;property id=&quot;20307&quot; value=&quot;333&quot;/&gt;&lt;/object&gt;&lt;object type=&quot;3&quot; unique_id=&quot;14796&quot;&gt;&lt;property id=&quot;20148&quot; value=&quot;5&quot;/&gt;&lt;property id=&quot;20300&quot; value=&quot;Folie 22&quot;/&gt;&lt;property id=&quot;20307&quot; value=&quot;334&quot;/&gt;&lt;/object&gt;&lt;object type=&quot;3&quot; unique_id=&quot;14797&quot;&gt;&lt;property id=&quot;20148&quot; value=&quot;5&quot;/&gt;&lt;property id=&quot;20300&quot; value=&quot;Folie 20&quot;/&gt;&lt;property id=&quot;20307&quot; value=&quot;335&quot;/&gt;&lt;/object&gt;&lt;object type=&quot;3&quot; unique_id=&quot;14798&quot;&gt;&lt;property id=&quot;20148&quot; value=&quot;5&quot;/&gt;&lt;property id=&quot;20300&quot; value=&quot;Folie 23&quot;/&gt;&lt;property id=&quot;20307&quot; value=&quot;336&quot;/&gt;&lt;/object&gt;&lt;object type=&quot;3&quot; unique_id=&quot;14799&quot;&gt;&lt;property id=&quot;20148&quot; value=&quot;5&quot;/&gt;&lt;property id=&quot;20300&quot; value=&quot;Folie 24&quot;/&gt;&lt;property id=&quot;20307&quot; value=&quot;337&quot;/&gt;&lt;/object&gt;&lt;object type=&quot;3&quot; unique_id=&quot;14800&quot;&gt;&lt;property id=&quot;20148&quot; value=&quot;5&quot;/&gt;&lt;property id=&quot;20300&quot; value=&quot;Folie 25&quot;/&gt;&lt;property id=&quot;20307&quot; value=&quot;338&quot;/&gt;&lt;/object&gt;&lt;object type=&quot;3&quot; unique_id=&quot;14801&quot;&gt;&lt;property id=&quot;20148&quot; value=&quot;5&quot;/&gt;&lt;property id=&quot;20300&quot; value=&quot;Folie 27&quot;/&gt;&lt;property id=&quot;20307&quot; value=&quot;339&quot;/&gt;&lt;/object&gt;&lt;object type=&quot;3&quot; unique_id=&quot;14802&quot;&gt;&lt;property id=&quot;20148&quot; value=&quot;5&quot;/&gt;&lt;property id=&quot;20300&quot; value=&quot;Folie 28&quot;/&gt;&lt;property id=&quot;20307&quot; value=&quot;340&quot;/&gt;&lt;/object&gt;&lt;object type=&quot;3&quot; unique_id=&quot;14803&quot;&gt;&lt;property id=&quot;20148&quot; value=&quot;5&quot;/&gt;&lt;property id=&quot;20300&quot; value=&quot;Folie 35&quot;/&gt;&lt;property id=&quot;20307&quot; value=&quot;341&quot;/&gt;&lt;/object&gt;&lt;object type=&quot;3&quot; unique_id=&quot;14804&quot;&gt;&lt;property id=&quot;20148&quot; value=&quot;5&quot;/&gt;&lt;property id=&quot;20300&quot; value=&quot;Folie 36&quot;/&gt;&lt;property id=&quot;20307&quot; value=&quot;342&quot;/&gt;&lt;/object&gt;&lt;object type=&quot;3&quot; unique_id=&quot;14805&quot;&gt;&lt;property id=&quot;20148&quot; value=&quot;5&quot;/&gt;&lt;property id=&quot;20300&quot; value=&quot;Folie 37&quot;/&gt;&lt;property id=&quot;20307&quot; value=&quot;343&quot;/&gt;&lt;/object&gt;&lt;object type=&quot;3&quot; unique_id=&quot;14806&quot;&gt;&lt;property id=&quot;20148&quot; value=&quot;5&quot;/&gt;&lt;property id=&quot;20300&quot; value=&quot;Folie 39&quot;/&gt;&lt;property id=&quot;20307&quot; value=&quot;344&quot;/&gt;&lt;/object&gt;&lt;object type=&quot;3&quot; unique_id=&quot;15096&quot;&gt;&lt;property id=&quot;20148&quot; value=&quot;5&quot;/&gt;&lt;property id=&quot;20300&quot; value=&quot;Folie 41&quot;/&gt;&lt;property id=&quot;20307&quot; value=&quot;345&quot;/&gt;&lt;/object&gt;&lt;object type=&quot;3&quot; unique_id=&quot;15223&quot;&gt;&lt;property id=&quot;20148&quot; value=&quot;5&quot;/&gt;&lt;property id=&quot;20300&quot; value=&quot;Folie 40&quot;/&gt;&lt;property id=&quot;20307&quot; value=&quot;346&quot;/&gt;&lt;/object&gt;&lt;object type=&quot;3&quot; unique_id=&quot;16179&quot;&gt;&lt;property id=&quot;20148&quot; value=&quot;5&quot;/&gt;&lt;property id=&quot;20300&quot; value=&quot;Folie 43&quot;/&gt;&lt;property id=&quot;20307&quot; value=&quot;351&quot;/&gt;&lt;/object&gt;&lt;object type=&quot;3&quot; unique_id=&quot;16739&quot;&gt;&lt;property id=&quot;20148&quot; value=&quot;5&quot;/&gt;&lt;property id=&quot;20300&quot; value=&quot;Folie 45&quot;/&gt;&lt;property id=&quot;20307&quot; value=&quot;353&quot;/&gt;&lt;/object&gt;&lt;object type=&quot;3&quot; unique_id=&quot;16966&quot;&gt;&lt;property id=&quot;20148&quot; value=&quot;5&quot;/&gt;&lt;property id=&quot;20300&quot; value=&quot;Folie 46&quot;/&gt;&lt;property id=&quot;20307&quot; value=&quot;354&quot;/&gt;&lt;/object&gt;&lt;object type=&quot;3&quot; unique_id=&quot;18181&quot;&gt;&lt;property id=&quot;20148&quot; value=&quot;5&quot;/&gt;&lt;property id=&quot;20300&quot; value=&quot;Folie 50&quot;/&gt;&lt;property id=&quot;20307&quot; value=&quot;356&quot;/&gt;&lt;/object&gt;&lt;object type=&quot;3&quot; unique_id=&quot;18182&quot;&gt;&lt;property id=&quot;20148&quot; value=&quot;5&quot;/&gt;&lt;property id=&quot;20300&quot; value=&quot;Folie 8&quot;/&gt;&lt;property id=&quot;20307&quot; value=&quot;368&quot;/&gt;&lt;/object&gt;&lt;object type=&quot;3&quot; unique_id=&quot;18183&quot;&gt;&lt;property id=&quot;20148&quot; value=&quot;5&quot;/&gt;&lt;property id=&quot;20300&quot; value=&quot;Folie 14&quot;/&gt;&lt;property id=&quot;20307&quot; value=&quot;376&quot;/&gt;&lt;/object&gt;&lt;object type=&quot;3&quot; unique_id=&quot;18184&quot;&gt;&lt;property id=&quot;20148&quot; value=&quot;5&quot;/&gt;&lt;property id=&quot;20300&quot; value=&quot;Folie 16&quot;/&gt;&lt;property id=&quot;20307&quot; value=&quot;370&quot;/&gt;&lt;/object&gt;&lt;object type=&quot;3&quot; unique_id=&quot;18185&quot;&gt;&lt;property id=&quot;20148&quot; value=&quot;5&quot;/&gt;&lt;property id=&quot;20300&quot; value=&quot;Folie 19&quot;/&gt;&lt;property id=&quot;20307&quot; value=&quot;369&quot;/&gt;&lt;/object&gt;&lt;object type=&quot;3&quot; unique_id=&quot;18186&quot;&gt;&lt;property id=&quot;20148&quot; value=&quot;5&quot;/&gt;&lt;property id=&quot;20300&quot; value=&quot;Folie 26&quot;/&gt;&lt;property id=&quot;20307&quot; value=&quot;371&quot;/&gt;&lt;/object&gt;&lt;object type=&quot;3&quot; unique_id=&quot;18187&quot;&gt;&lt;property id=&quot;20148&quot; value=&quot;5&quot;/&gt;&lt;property id=&quot;20300&quot; value=&quot;Folie 47&quot;/&gt;&lt;property id=&quot;20307&quot; value=&quot;372&quot;/&gt;&lt;/object&gt;&lt;object type=&quot;3&quot; unique_id=&quot;18188&quot;&gt;&lt;property id=&quot;20148&quot; value=&quot;5&quot;/&gt;&lt;property id=&quot;20300&quot; value=&quot;Folie 48&quot;/&gt;&lt;property id=&quot;20307&quot; value=&quot;373&quot;/&gt;&lt;/object&gt;&lt;object type=&quot;3&quot; unique_id=&quot;18189&quot;&gt;&lt;property id=&quot;20148&quot; value=&quot;5&quot;/&gt;&lt;property id=&quot;20300&quot; value=&quot;Folie 49&quot;/&gt;&lt;property id=&quot;20307&quot; value=&quot;361&quot;/&gt;&lt;/object&gt;&lt;object type=&quot;3&quot; unique_id=&quot;18190&quot;&gt;&lt;property id=&quot;20148&quot; value=&quot;5&quot;/&gt;&lt;property id=&quot;20300&quot; value=&quot;Folie 51&quot;/&gt;&lt;property id=&quot;20307&quot; value=&quot;357&quot;/&gt;&lt;/object&gt;&lt;object type=&quot;3&quot; unique_id=&quot;18191&quot;&gt;&lt;property id=&quot;20148&quot; value=&quot;5&quot;/&gt;&lt;property id=&quot;20300&quot; value=&quot;Folie 52&quot;/&gt;&lt;property id=&quot;20307&quot; value=&quot;359&quot;/&gt;&lt;/object&gt;&lt;object type=&quot;3&quot; unique_id=&quot;18192&quot;&gt;&lt;property id=&quot;20148&quot; value=&quot;5&quot;/&gt;&lt;property id=&quot;20300&quot; value=&quot;Folie 53&quot;/&gt;&lt;property id=&quot;20307&quot; value=&quot;360&quot;/&gt;&lt;/object&gt;&lt;object type=&quot;3&quot; unique_id=&quot;18193&quot;&gt;&lt;property id=&quot;20148&quot; value=&quot;5&quot;/&gt;&lt;property id=&quot;20300&quot; value=&quot;Folie 54&quot;/&gt;&lt;property id=&quot;20307&quot; value=&quot;362&quot;/&gt;&lt;/object&gt;&lt;object type=&quot;3&quot; unique_id=&quot;18194&quot;&gt;&lt;property id=&quot;20148&quot; value=&quot;5&quot;/&gt;&lt;property id=&quot;20300&quot; value=&quot;Folie 55&quot;/&gt;&lt;property id=&quot;20307&quot; value=&quot;363&quot;/&gt;&lt;/object&gt;&lt;object type=&quot;3&quot; unique_id=&quot;18195&quot;&gt;&lt;property id=&quot;20148&quot; value=&quot;5&quot;/&gt;&lt;property id=&quot;20300&quot; value=&quot;Folie 57&quot;/&gt;&lt;property id=&quot;20307&quot; value=&quot;367&quot;/&gt;&lt;/object&gt;&lt;object type=&quot;3&quot; unique_id=&quot;18196&quot;&gt;&lt;property id=&quot;20148&quot; value=&quot;5&quot;/&gt;&lt;property id=&quot;20300&quot; value=&quot;Folie 58&quot;/&gt;&lt;property id=&quot;20307&quot; value=&quot;375&quot;/&gt;&lt;/object&gt;&lt;object type=&quot;3&quot; unique_id=&quot;18197&quot;&gt;&lt;property id=&quot;20148&quot; value=&quot;5&quot;/&gt;&lt;property id=&quot;20300&quot; value=&quot;Folie 59&quot;/&gt;&lt;property id=&quot;20307&quot; value=&quot;366&quot;/&gt;&lt;/object&gt;&lt;object type=&quot;3&quot; unique_id=&quot;18198&quot;&gt;&lt;property id=&quot;20148&quot; value=&quot;5&quot;/&gt;&lt;property id=&quot;20300&quot; value=&quot;Folie 63&quot;/&gt;&lt;property id=&quot;20307&quot; value=&quot;364&quot;/&gt;&lt;/object&gt;&lt;object type=&quot;3&quot; unique_id=&quot;18199&quot;&gt;&lt;property id=&quot;20148&quot; value=&quot;5&quot;/&gt;&lt;property id=&quot;20300&quot; value=&quot;Folie 64&quot;/&gt;&lt;property id=&quot;20307&quot; value=&quot;377&quot;/&gt;&lt;/object&gt;&lt;object type=&quot;3&quot; unique_id=&quot;18200&quot;&gt;&lt;property id=&quot;20148&quot; value=&quot;5&quot;/&gt;&lt;property id=&quot;20300&quot; value=&quot;Folie 68&quot;/&gt;&lt;property id=&quot;20307&quot; value=&quot;365&quot;/&gt;&lt;/object&gt;&lt;object type=&quot;3&quot; unique_id=&quot;18720&quot;&gt;&lt;property id=&quot;20148&quot; value=&quot;5&quot;/&gt;&lt;property id=&quot;20300&quot; value=&quot;Folie 65&quot;/&gt;&lt;property id=&quot;20307&quot; value=&quot;378&quot;/&gt;&lt;/object&gt;&lt;object type=&quot;3&quot; unique_id=&quot;18889&quot;&gt;&lt;property id=&quot;20148&quot; value=&quot;5&quot;/&gt;&lt;property id=&quot;20300&quot; value=&quot;Folie 67&quot;/&gt;&lt;property id=&quot;20307&quot; value=&quot;379&quot;/&gt;&lt;/object&gt;&lt;object type=&quot;3&quot; unique_id=&quot;19004&quot;&gt;&lt;property id=&quot;20148&quot; value=&quot;5&quot;/&gt;&lt;property id=&quot;20300&quot; value=&quot;Folie 66&quot;/&gt;&lt;property id=&quot;20307&quot; value=&quot;380&quot;/&gt;&lt;/object&gt;&lt;object type=&quot;3&quot; unique_id=&quot;19411&quot;&gt;&lt;property id=&quot;20148&quot; value=&quot;5&quot;/&gt;&lt;property id=&quot;20300&quot; value=&quot;Folie 69 - &amp;quot;Zwischen Fühlen und Denken&amp;#x0D;&amp;#x0A;—&amp;#x0D;&amp;#x0A;Duale Prozesstheorien in der Ökonomik und Psychologie&amp;quot;&quot;/&gt;&lt;property id=&quot;20307&quot; value=&quot;382&quot;/&gt;&lt;/object&gt;&lt;object type=&quot;3&quot; unique_id=&quot;19412&quot;&gt;&lt;property id=&quot;20148&quot; value=&quot;5&quot;/&gt;&lt;property id=&quot;20300&quot; value=&quot;Folie 70&quot;/&gt;&lt;property id=&quot;20307&quot; value=&quot;381&quot;/&gt;&lt;/object&gt;&lt;object type=&quot;3&quot; unique_id=&quot;19413&quot;&gt;&lt;property id=&quot;20148&quot; value=&quot;5&quot;/&gt;&lt;property id=&quot;20300&quot; value=&quot;Folie 71&quot;/&gt;&lt;property id=&quot;20307&quot; value=&quot;383&quot;/&gt;&lt;/object&gt;&lt;object type=&quot;3&quot; unique_id=&quot;19597&quot;&gt;&lt;property id=&quot;20148&quot; value=&quot;5&quot;/&gt;&lt;property id=&quot;20300&quot; value=&quot;Folie 72&quot;/&gt;&lt;property id=&quot;20307&quot; value=&quot;384&quot;/&gt;&lt;/object&gt;&lt;object type=&quot;3&quot; unique_id=&quot;19785&quot;&gt;&lt;property id=&quot;20148&quot; value=&quot;5&quot;/&gt;&lt;property id=&quot;20300&quot; value=&quot;Folie 13&quot;/&gt;&lt;property id=&quot;20307&quot; value=&quot;386&quot;/&gt;&lt;/object&gt;&lt;object type=&quot;3&quot; unique_id=&quot;19786&quot;&gt;&lt;property id=&quot;20148&quot; value=&quot;5&quot;/&gt;&lt;property id=&quot;20300&quot; value=&quot;Folie 29&quot;/&gt;&lt;property id=&quot;20307&quot; value=&quot;387&quot;/&gt;&lt;/object&gt;&lt;object type=&quot;3&quot; unique_id=&quot;19787&quot;&gt;&lt;property id=&quot;20148&quot; value=&quot;5&quot;/&gt;&lt;property id=&quot;20300&quot; value=&quot;Folie 30&quot;/&gt;&lt;property id=&quot;20307&quot; value=&quot;388&quot;/&gt;&lt;/object&gt;&lt;object type=&quot;3&quot; unique_id=&quot;19788&quot;&gt;&lt;property id=&quot;20148&quot; value=&quot;5&quot;/&gt;&lt;property id=&quot;20300&quot; value=&quot;Folie 31&quot;/&gt;&lt;property id=&quot;20307&quot; value=&quot;389&quot;/&gt;&lt;/object&gt;&lt;object type=&quot;3&quot; unique_id=&quot;19789&quot;&gt;&lt;property id=&quot;20148&quot; value=&quot;5&quot;/&gt;&lt;property id=&quot;20300&quot; value=&quot;Folie 73&quot;/&gt;&lt;property id=&quot;20307&quot; value=&quot;391&quot;/&gt;&lt;/object&gt;&lt;object type=&quot;3&quot; unique_id=&quot;19790&quot;&gt;&lt;property id=&quot;20148&quot; value=&quot;5&quot;/&gt;&lt;property id=&quot;20300&quot; value=&quot;Folie 74&quot;/&gt;&lt;property id=&quot;20307&quot; value=&quot;392&quot;/&gt;&lt;/object&gt;&lt;object type=&quot;3&quot; unique_id=&quot;19791&quot;&gt;&lt;property id=&quot;20148&quot; value=&quot;5&quot;/&gt;&lt;property id=&quot;20300&quot; value=&quot;Folie 75&quot;/&gt;&lt;property id=&quot;20307&quot; value=&quot;393&quot;/&gt;&lt;/object&gt;&lt;object type=&quot;3&quot; unique_id=&quot;20204&quot;&gt;&lt;property id=&quot;20148&quot; value=&quot;5&quot;/&gt;&lt;property id=&quot;20300&quot; value=&quot;Folie 32&quot;/&gt;&lt;property id=&quot;20307&quot; value=&quot;394&quot;/&gt;&lt;/object&gt;&lt;object type=&quot;3&quot; unique_id=&quot;20274&quot;&gt;&lt;property id=&quot;20148&quot; value=&quot;5&quot;/&gt;&lt;property id=&quot;20300&quot; value=&quot;Folie 5&quot;/&gt;&lt;property id=&quot;20307&quot; value=&quot;395&quot;/&gt;&lt;/object&gt;&lt;object type=&quot;3&quot; unique_id=&quot;21255&quot;&gt;&lt;property id=&quot;20148&quot; value=&quot;5&quot;/&gt;&lt;property id=&quot;20300&quot; value=&quot;Folie 33&quot;/&gt;&lt;property id=&quot;20307&quot; value=&quot;397&quot;/&gt;&lt;/object&gt;&lt;object type=&quot;3&quot; unique_id=&quot;21256&quot;&gt;&lt;property id=&quot;20148&quot; value=&quot;5&quot;/&gt;&lt;property id=&quot;20300&quot; value=&quot;Folie 34&quot;/&gt;&lt;property id=&quot;20307&quot; value=&quot;396&quot;/&gt;&lt;/object&gt;&lt;object type=&quot;3&quot; unique_id=&quot;21257&quot;&gt;&lt;property id=&quot;20148&quot; value=&quot;5&quot;/&gt;&lt;property id=&quot;20300&quot; value=&quot;Folie 21&quot;/&gt;&lt;property id=&quot;20307&quot; value=&quot;398&quot;/&gt;&lt;/object&gt;&lt;object type=&quot;3&quot; unique_id=&quot;21331&quot;&gt;&lt;property id=&quot;20148&quot; value=&quot;5&quot;/&gt;&lt;property id=&quot;20300&quot; value=&quot;Folie 15&quot;/&gt;&lt;property id=&quot;20307&quot; value=&quot;402&quot;/&gt;&lt;/object&gt;&lt;object type=&quot;3&quot; unique_id=&quot;21332&quot;&gt;&lt;property id=&quot;20148&quot; value=&quot;5&quot;/&gt;&lt;property id=&quot;20300&quot; value=&quot;Folie 60&quot;/&gt;&lt;property id=&quot;20307&quot; value=&quot;400&quot;/&gt;&lt;/object&gt;&lt;object type=&quot;3&quot; unique_id=&quot;21333&quot;&gt;&lt;property id=&quot;20148&quot; value=&quot;5&quot;/&gt;&lt;property id=&quot;20300&quot; value=&quot;Folie 61&quot;/&gt;&lt;property id=&quot;20307&quot; value=&quot;401&quot;/&gt;&lt;/object&gt;&lt;object type=&quot;3&quot; unique_id=&quot;21334&quot;&gt;&lt;property id=&quot;20148&quot; value=&quot;5&quot;/&gt;&lt;property id=&quot;20300&quot; value=&quot;Folie 62&quot;/&gt;&lt;property id=&quot;20307&quot; value=&quot;39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263</Words>
  <Application>Microsoft Office PowerPoint</Application>
  <PresentationFormat>Bildschirmpräsentation (4:3)</PresentationFormat>
  <Paragraphs>65</Paragraphs>
  <Slides>5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Standarddesign</vt:lpstr>
      <vt:lpstr>Volkswirtschaftslehre studieren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Waelde, Klaus</dc:creator>
  <cp:lastModifiedBy>Klaus Wälde</cp:lastModifiedBy>
  <cp:revision>673</cp:revision>
  <cp:lastPrinted>1601-01-01T00:00:00Z</cp:lastPrinted>
  <dcterms:created xsi:type="dcterms:W3CDTF">2012-06-05T12:17:08Z</dcterms:created>
  <dcterms:modified xsi:type="dcterms:W3CDTF">2015-05-27T10:35:36Z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