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312" r:id="rId3"/>
    <p:sldId id="318" r:id="rId4"/>
    <p:sldId id="320" r:id="rId5"/>
    <p:sldId id="322" r:id="rId6"/>
    <p:sldId id="317" r:id="rId7"/>
    <p:sldId id="323" r:id="rId8"/>
  </p:sldIdLst>
  <p:sldSz cx="9144000" cy="6858000" type="screen4x3"/>
  <p:notesSz cx="6797675" cy="9928225"/>
  <p:custDataLst>
    <p:tags r:id="rId10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CC0000"/>
    <a:srgbClr val="9E0000"/>
    <a:srgbClr val="6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19" autoAdjust="0"/>
    <p:restoredTop sz="98567" autoAdjust="0"/>
  </p:normalViewPr>
  <p:slideViewPr>
    <p:cSldViewPr>
      <p:cViewPr varScale="1">
        <p:scale>
          <a:sx n="72" d="100"/>
          <a:sy n="72" d="100"/>
        </p:scale>
        <p:origin x="1062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6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defTabSz="955675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49688" y="0"/>
            <a:ext cx="2946400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/>
            </a:lvl1pPr>
          </a:lstStyle>
          <a:p>
            <a:pPr>
              <a:defRPr/>
            </a:pPr>
            <a:fld id="{9EF511BE-EE8E-41EB-93DA-A6FDB03B5F48}" type="datetimeFigureOut">
              <a:rPr lang="de-DE"/>
              <a:pPr>
                <a:defRPr/>
              </a:pPr>
              <a:t>07.03.2019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79450" y="4715629"/>
            <a:ext cx="5438775" cy="4467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e-DE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9431258"/>
            <a:ext cx="2946400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defTabSz="955675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49688" y="9431258"/>
            <a:ext cx="2946400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/>
            </a:lvl1pPr>
          </a:lstStyle>
          <a:p>
            <a:pPr>
              <a:defRPr/>
            </a:pPr>
            <a:fld id="{5FC8FFE4-419F-497D-9646-868B36177CC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18131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  <p:sp>
        <p:nvSpPr>
          <p:cNvPr id="40964" name="Slide Number Placeholder 3"/>
          <p:cNvSpPr txBox="1">
            <a:spLocks noGrp="1"/>
          </p:cNvSpPr>
          <p:nvPr/>
        </p:nvSpPr>
        <p:spPr bwMode="auto">
          <a:xfrm>
            <a:off x="3849688" y="9431258"/>
            <a:ext cx="2946400" cy="495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62" tIns="47781" rIns="95562" bIns="47781" anchor="b"/>
          <a:lstStyle>
            <a:lvl1pPr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1DDE6F53-E674-4253-B867-A58AF0384ACC}" type="slidenum">
              <a:rPr lang="de-DE" sz="1300"/>
              <a:pPr algn="r" eaLnBrk="1" hangingPunct="1"/>
              <a:t>1</a:t>
            </a:fld>
            <a:endParaRPr lang="de-DE" sz="13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  <p:sp>
        <p:nvSpPr>
          <p:cNvPr id="40964" name="Slide Number Placeholder 3"/>
          <p:cNvSpPr txBox="1">
            <a:spLocks noGrp="1"/>
          </p:cNvSpPr>
          <p:nvPr/>
        </p:nvSpPr>
        <p:spPr bwMode="auto">
          <a:xfrm>
            <a:off x="3849688" y="9431258"/>
            <a:ext cx="2946400" cy="495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62" tIns="47781" rIns="95562" bIns="47781" anchor="b"/>
          <a:lstStyle>
            <a:lvl1pPr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1DDE6F53-E674-4253-B867-A58AF0384ACC}" type="slidenum">
              <a:rPr lang="de-DE" sz="1300"/>
              <a:pPr algn="r" eaLnBrk="1" hangingPunct="1"/>
              <a:t>2</a:t>
            </a:fld>
            <a:endParaRPr lang="de-DE"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  <p:sp>
        <p:nvSpPr>
          <p:cNvPr id="40964" name="Slide Number Placeholder 3"/>
          <p:cNvSpPr txBox="1">
            <a:spLocks noGrp="1"/>
          </p:cNvSpPr>
          <p:nvPr/>
        </p:nvSpPr>
        <p:spPr bwMode="auto">
          <a:xfrm>
            <a:off x="3849688" y="9431258"/>
            <a:ext cx="2946400" cy="495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62" tIns="47781" rIns="95562" bIns="47781" anchor="b"/>
          <a:lstStyle>
            <a:lvl1pPr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r" defTabSz="9556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DE6F53-E674-4253-B867-A58AF0384ACC}" type="slidenum">
              <a:rPr kumimoji="0" lang="de-DE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556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645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  <p:sp>
        <p:nvSpPr>
          <p:cNvPr id="40964" name="Slide Number Placeholder 3"/>
          <p:cNvSpPr txBox="1">
            <a:spLocks noGrp="1"/>
          </p:cNvSpPr>
          <p:nvPr/>
        </p:nvSpPr>
        <p:spPr bwMode="auto">
          <a:xfrm>
            <a:off x="3849688" y="9431258"/>
            <a:ext cx="2946400" cy="495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62" tIns="47781" rIns="95562" bIns="47781" anchor="b"/>
          <a:lstStyle>
            <a:lvl1pPr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r" defTabSz="9556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DE6F53-E674-4253-B867-A58AF0384ACC}" type="slidenum">
              <a:rPr kumimoji="0" lang="de-DE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556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5062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  <p:sp>
        <p:nvSpPr>
          <p:cNvPr id="40964" name="Slide Number Placeholder 3"/>
          <p:cNvSpPr txBox="1">
            <a:spLocks noGrp="1"/>
          </p:cNvSpPr>
          <p:nvPr/>
        </p:nvSpPr>
        <p:spPr bwMode="auto">
          <a:xfrm>
            <a:off x="3849688" y="9431258"/>
            <a:ext cx="2946400" cy="495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62" tIns="47781" rIns="95562" bIns="47781" anchor="b"/>
          <a:lstStyle>
            <a:lvl1pPr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r" defTabSz="9556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DE6F53-E674-4253-B867-A58AF0384ACC}" type="slidenum">
              <a:rPr kumimoji="0" lang="de-DE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556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de-DE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2945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  <p:sp>
        <p:nvSpPr>
          <p:cNvPr id="40964" name="Slide Number Placeholder 3"/>
          <p:cNvSpPr txBox="1">
            <a:spLocks noGrp="1"/>
          </p:cNvSpPr>
          <p:nvPr/>
        </p:nvSpPr>
        <p:spPr bwMode="auto">
          <a:xfrm>
            <a:off x="3849688" y="9431258"/>
            <a:ext cx="2946400" cy="495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62" tIns="47781" rIns="95562" bIns="47781" anchor="b"/>
          <a:lstStyle>
            <a:lvl1pPr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1DDE6F53-E674-4253-B867-A58AF0384ACC}" type="slidenum">
              <a:rPr lang="de-DE" sz="1300"/>
              <a:pPr algn="r" eaLnBrk="1" hangingPunct="1"/>
              <a:t>6</a:t>
            </a:fld>
            <a:endParaRPr lang="de-DE" sz="13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  <p:sp>
        <p:nvSpPr>
          <p:cNvPr id="40964" name="Slide Number Placeholder 3"/>
          <p:cNvSpPr txBox="1">
            <a:spLocks noGrp="1"/>
          </p:cNvSpPr>
          <p:nvPr/>
        </p:nvSpPr>
        <p:spPr bwMode="auto">
          <a:xfrm>
            <a:off x="3849688" y="9431258"/>
            <a:ext cx="2946400" cy="495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62" tIns="47781" rIns="95562" bIns="47781" anchor="b"/>
          <a:lstStyle>
            <a:lvl1pPr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556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1DDE6F53-E674-4253-B867-A58AF0384ACC}" type="slidenum">
              <a:rPr lang="de-DE" sz="1300"/>
              <a:pPr algn="r" eaLnBrk="1" hangingPunct="1"/>
              <a:t>7</a:t>
            </a:fld>
            <a:endParaRPr lang="de-DE" sz="1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F6D60-886C-45DD-B048-66C316A65D0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6008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9289C-DD06-41F7-95FE-A772C997346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2885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390D6-DD60-43F2-B0E3-8F7F13A3D47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9131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86A6C-8CCF-4022-9BA0-7A94A028EAA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2375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BF8A9-D955-405A-9095-077AFDD779E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1628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009FC-11CA-4766-BDC7-EBF20271D89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3392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B16D0-71EA-429D-953A-DCB983B23F4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3371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A2DBD-7E97-4F1A-A48B-77F85E41E41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5734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759C92-2F58-45F2-A4C4-F78AD4F153D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9488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5AC49-99AE-46C6-B956-154E8DE0C1A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0868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97DF4E-E7AC-4C50-828C-7725974DFB1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3938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1366A9C-3FDA-48B8-9F77-3D375531B39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aelde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hyperlink" Target="https://www.macro.economics.uni-mainz.de/sozialstaat-und-arbeitsmarkt-in-deutschland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130175" y="1828800"/>
            <a:ext cx="9372600" cy="1470025"/>
          </a:xfrm>
        </p:spPr>
        <p:txBody>
          <a:bodyPr/>
          <a:lstStyle/>
          <a:p>
            <a:r>
              <a:rPr lang="de-DE" sz="2400" b="1" dirty="0"/>
              <a:t>Emotionen und Gesellschaft</a:t>
            </a:r>
            <a:r>
              <a:rPr lang="de-DE" sz="2400" dirty="0"/>
              <a:t/>
            </a:r>
            <a:br>
              <a:rPr lang="de-DE" sz="2400" dirty="0"/>
            </a:br>
            <a:r>
              <a:rPr lang="de-DE" sz="2400" dirty="0"/>
              <a:t>oder</a:t>
            </a:r>
            <a:br>
              <a:rPr lang="de-DE" sz="2400" dirty="0"/>
            </a:br>
            <a:r>
              <a:rPr lang="de-DE" sz="2400" b="1" dirty="0"/>
              <a:t>Der Weg zum Glück der Menschheit ist die Selbsterkenntnis</a:t>
            </a:r>
            <a:r>
              <a:rPr lang="de-DE" sz="2400" dirty="0"/>
              <a:t/>
            </a:r>
            <a:br>
              <a:rPr lang="de-DE" sz="2400" dirty="0"/>
            </a:br>
            <a:endParaRPr lang="de-DE" sz="2400" dirty="0" smtClean="0"/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2052" name="Picture 2" descr="http://www.zdv.uni-mainz.de/uni-intern/corporate_design/logo/logo_schriftzu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013" y="0"/>
            <a:ext cx="3763962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1355724" y="3597583"/>
            <a:ext cx="6515117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sz="2000" dirty="0" smtClean="0"/>
              <a:t>Klaus Wälde</a:t>
            </a:r>
          </a:p>
          <a:p>
            <a:pPr algn="ctr" eaLnBrk="1" hangingPunct="1"/>
            <a:r>
              <a:rPr lang="de-DE" sz="2000" dirty="0" smtClean="0"/>
              <a:t>Professor für Volkswirtschaftslehre</a:t>
            </a:r>
          </a:p>
          <a:p>
            <a:pPr algn="ctr" eaLnBrk="1" hangingPunct="1"/>
            <a:r>
              <a:rPr lang="de-DE" sz="2000" dirty="0" smtClean="0"/>
              <a:t>Johannes Gutenberg-Universität Mainz</a:t>
            </a:r>
          </a:p>
          <a:p>
            <a:pPr algn="ctr" eaLnBrk="1" hangingPunct="1"/>
            <a:endParaRPr lang="de-DE" sz="2000" dirty="0" smtClean="0"/>
          </a:p>
          <a:p>
            <a:endParaRPr lang="de-DE" sz="2000" dirty="0"/>
          </a:p>
          <a:p>
            <a:pPr algn="ctr"/>
            <a:r>
              <a:rPr lang="de-DE" sz="2000" dirty="0" smtClean="0"/>
              <a:t>Bundeszentrale für politische Bildung</a:t>
            </a:r>
          </a:p>
          <a:p>
            <a:pPr algn="ctr"/>
            <a:r>
              <a:rPr lang="de-DE" sz="2000" dirty="0" smtClean="0"/>
              <a:t>14</a:t>
            </a:r>
            <a:r>
              <a:rPr lang="de-DE" sz="2000" dirty="0"/>
              <a:t>. Bundeskongress Politische Bildung 2019 </a:t>
            </a:r>
            <a:br>
              <a:rPr lang="de-DE" sz="2000" dirty="0"/>
            </a:br>
            <a:r>
              <a:rPr lang="de-DE" sz="2000" dirty="0"/>
              <a:t>Was uns bewegt. Emotionen in Politik und </a:t>
            </a:r>
            <a:r>
              <a:rPr lang="de-DE" sz="2000" dirty="0" smtClean="0"/>
              <a:t>Gesellschaft</a:t>
            </a:r>
            <a:endParaRPr lang="de-DE" sz="2000" dirty="0"/>
          </a:p>
        </p:txBody>
      </p:sp>
      <p:pic>
        <p:nvPicPr>
          <p:cNvPr id="2054" name="Picture 5" descr="GSME-Logo_rot_smal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6063"/>
            <a:ext cx="24384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828" y="2491264"/>
            <a:ext cx="8054975" cy="1166336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000" dirty="0"/>
              <a:t>Welche Rolle spielen Emotionen bei der Lösung „sozialer und ökologischer Probleme</a:t>
            </a:r>
            <a:r>
              <a:rPr lang="de-DE" sz="2000" dirty="0" smtClean="0"/>
              <a:t>“?</a:t>
            </a:r>
            <a:br>
              <a:rPr lang="de-DE" sz="2000" dirty="0" smtClean="0"/>
            </a:br>
            <a:r>
              <a:rPr lang="de-DE" sz="2000" dirty="0"/>
              <a:t/>
            </a:r>
            <a:br>
              <a:rPr lang="de-DE" sz="2000" dirty="0"/>
            </a:br>
            <a:endParaRPr lang="de-DE" sz="2000" dirty="0" smtClean="0">
              <a:latin typeface="+mn-lt"/>
            </a:endParaRP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2052" name="Picture 2" descr="http://www.zdv.uni-mainz.de/uni-intern/corporate_design/logo/logo_schriftzu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013" y="0"/>
            <a:ext cx="3763962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-11595" y="6564868"/>
            <a:ext cx="313579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sz="1600" dirty="0"/>
              <a:t>Emotionen und </a:t>
            </a:r>
            <a:r>
              <a:rPr lang="de-DE" sz="1600" dirty="0" smtClean="0"/>
              <a:t>Selbsterkenntnis</a:t>
            </a:r>
            <a:endParaRPr lang="de-DE" sz="1600" dirty="0"/>
          </a:p>
        </p:txBody>
      </p:sp>
      <p:pic>
        <p:nvPicPr>
          <p:cNvPr id="2054" name="Picture 5" descr="GSME-Logo_rot_smal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6063"/>
            <a:ext cx="24384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7010400" y="6553200"/>
            <a:ext cx="21466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sz="1600" dirty="0" smtClean="0"/>
              <a:t>Prof. Dr. Klaus Wälde</a:t>
            </a:r>
            <a:endParaRPr lang="de-DE" sz="1600" dirty="0"/>
          </a:p>
        </p:txBody>
      </p:sp>
      <p:sp>
        <p:nvSpPr>
          <p:cNvPr id="2" name="Textfeld 1"/>
          <p:cNvSpPr txBox="1"/>
          <p:nvPr/>
        </p:nvSpPr>
        <p:spPr>
          <a:xfrm>
            <a:off x="264555" y="1501775"/>
            <a:ext cx="82563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/>
              <a:t>Fragestellung des Kongresses bzw. dieser Sektion</a:t>
            </a:r>
            <a:r>
              <a:rPr lang="de-DE" b="1" dirty="0"/>
              <a:t/>
            </a:r>
            <a:br>
              <a:rPr lang="de-DE" b="1" dirty="0"/>
            </a:b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430305" y="3410634"/>
            <a:ext cx="7924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Können Emotionen helfen „Ökologie und soziale Gerechtigkeit“ stärker als Leitmotiv für individuelles Handeln in den Vordergrund zu rücken?</a:t>
            </a:r>
          </a:p>
        </p:txBody>
      </p:sp>
    </p:spTree>
    <p:extLst>
      <p:ext uri="{BB962C8B-B14F-4D97-AF65-F5344CB8AC3E}">
        <p14:creationId xmlns:p14="http://schemas.microsoft.com/office/powerpoint/2010/main" val="232531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2052" name="Picture 2" descr="http://www.zdv.uni-mainz.de/uni-intern/corporate_design/logo/logo_schriftzu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013" y="0"/>
            <a:ext cx="3763962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-11595" y="6564868"/>
            <a:ext cx="313579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Emotionen und </a:t>
            </a:r>
            <a:r>
              <a:rPr kumimoji="0" lang="de-D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Selbsterkenntnis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2054" name="Picture 5" descr="GSME-Logo_rot_smal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6063"/>
            <a:ext cx="24384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7010400" y="6553200"/>
            <a:ext cx="21466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Prof. Dr. Klaus Wälde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443850" y="1066800"/>
            <a:ext cx="82563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Ernüchterung</a:t>
            </a: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/>
            </a:r>
            <a:b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</a:b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33827" y="1905000"/>
            <a:ext cx="8481573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/>
              <a:t>Emotionen sind leider nicht das Allheilmittel für Fragen aller </a:t>
            </a:r>
            <a:r>
              <a:rPr lang="de-DE" sz="2000" dirty="0" smtClean="0"/>
              <a:t>Art</a:t>
            </a:r>
            <a:endParaRPr lang="de-DE" sz="20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de-DE" sz="2000" dirty="0" smtClean="0"/>
              <a:t>Emotionen resultieren (auch) aus Bewertungsprozessen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de-DE" sz="2000" dirty="0" smtClean="0"/>
              <a:t>Diese sind der Vernunft zugänglich</a:t>
            </a:r>
          </a:p>
          <a:p>
            <a:pPr lvl="0"/>
            <a:endParaRPr lang="de-DE" sz="20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 smtClean="0"/>
              <a:t>Wo ist der Weg zur Lösung </a:t>
            </a:r>
            <a:r>
              <a:rPr lang="de-DE" sz="2000" dirty="0"/>
              <a:t>„sozialer und ökologischer Probleme</a:t>
            </a:r>
            <a:r>
              <a:rPr lang="de-DE" sz="2000" dirty="0" smtClean="0"/>
              <a:t>“?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de-DE" sz="2000" dirty="0" smtClean="0"/>
              <a:t>Ökologie</a:t>
            </a:r>
            <a:r>
              <a:rPr lang="de-DE" sz="2000" dirty="0"/>
              <a:t>, Gerechtigkeit und Toleranz </a:t>
            </a:r>
            <a:r>
              <a:rPr lang="de-DE" sz="2000" dirty="0" smtClean="0"/>
              <a:t>in Wahlverhalten nicht ausreichend sichtbar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de-DE" sz="2000" dirty="0" smtClean="0"/>
              <a:t>Kein ausreichendes Interesse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de-DE" sz="2000" dirty="0" smtClean="0"/>
              <a:t>Emotionen können dies </a:t>
            </a:r>
            <a:r>
              <a:rPr lang="de-DE" sz="2000" dirty="0"/>
              <a:t>auch nicht </a:t>
            </a:r>
            <a:r>
              <a:rPr lang="de-DE" sz="2000" dirty="0" smtClean="0"/>
              <a:t>richten</a:t>
            </a:r>
          </a:p>
          <a:p>
            <a:pPr lvl="0"/>
            <a:endParaRPr lang="de-DE" sz="20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 smtClean="0"/>
              <a:t>Wer löst Probleme?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de-DE" sz="2000" dirty="0" smtClean="0"/>
              <a:t>Nicht der Staat, nicht die Regierung (das sind wir)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de-DE" sz="2000" dirty="0" smtClean="0"/>
              <a:t>Das </a:t>
            </a:r>
            <a:r>
              <a:rPr lang="de-DE" sz="2000" dirty="0"/>
              <a:t>Problem ist der Mensch an </a:t>
            </a:r>
            <a:r>
              <a:rPr lang="de-DE" sz="2000" dirty="0" smtClean="0"/>
              <a:t>sich</a:t>
            </a: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70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2052" name="Picture 2" descr="http://www.zdv.uni-mainz.de/uni-intern/corporate_design/logo/logo_schriftzu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013" y="0"/>
            <a:ext cx="3763962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-11595" y="6564868"/>
            <a:ext cx="313579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Emotionen und </a:t>
            </a:r>
            <a:r>
              <a:rPr kumimoji="0" lang="de-D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Selbsterkenntnis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2054" name="Picture 5" descr="GSME-Logo_rot_smal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6063"/>
            <a:ext cx="24384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7010400" y="6553200"/>
            <a:ext cx="21466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Prof. Dr. Klaus Wälde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443850" y="1066800"/>
            <a:ext cx="8256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Die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Hoffnung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Arial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33827" y="1917442"/>
            <a:ext cx="848157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 smtClean="0"/>
              <a:t>Die Hoffnung </a:t>
            </a:r>
            <a:r>
              <a:rPr lang="de-DE" sz="2000" dirty="0"/>
              <a:t>des Menschen bleibt </a:t>
            </a:r>
            <a:r>
              <a:rPr lang="de-DE" sz="2000" dirty="0" smtClean="0"/>
              <a:t>Vernunft und Erkenntnisfähigkeit</a:t>
            </a:r>
          </a:p>
          <a:p>
            <a:pPr lvl="0"/>
            <a:endParaRPr lang="de-DE" sz="20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/>
              <a:t>Jeder Einzelne muss verstehen, dass </a:t>
            </a:r>
            <a:r>
              <a:rPr lang="de-DE" sz="2000" dirty="0" smtClean="0"/>
              <a:t>Streben </a:t>
            </a:r>
            <a:r>
              <a:rPr lang="de-DE" sz="2000" dirty="0"/>
              <a:t>nach Reichtum, Ruhm und Status nur </a:t>
            </a:r>
            <a:endParaRPr lang="de-DE" sz="200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de-DE" sz="2000" dirty="0" smtClean="0"/>
              <a:t>das </a:t>
            </a:r>
            <a:r>
              <a:rPr lang="de-DE" sz="2000" dirty="0"/>
              <a:t>Leben </a:t>
            </a:r>
            <a:r>
              <a:rPr lang="de-DE" sz="2000" dirty="0" smtClean="0"/>
              <a:t>schwermacht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de-DE" sz="2000" dirty="0" smtClean="0"/>
              <a:t>Ungleichheit erzeugt </a:t>
            </a:r>
            <a:r>
              <a:rPr lang="de-DE" sz="2000" dirty="0"/>
              <a:t>und </a:t>
            </a:r>
            <a:endParaRPr lang="de-DE" sz="200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de-DE" sz="2000" dirty="0" smtClean="0"/>
              <a:t>die </a:t>
            </a:r>
            <a:r>
              <a:rPr lang="de-DE" sz="2000" dirty="0"/>
              <a:t>Umwelt </a:t>
            </a:r>
            <a:r>
              <a:rPr lang="de-DE" sz="2000" dirty="0" smtClean="0"/>
              <a:t>zerstört</a:t>
            </a:r>
            <a:r>
              <a:rPr lang="de-DE" sz="2000" dirty="0"/>
              <a:t/>
            </a:r>
            <a:br>
              <a:rPr lang="de-DE" sz="2000" dirty="0"/>
            </a:br>
            <a:endParaRPr lang="de-DE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/>
              <a:t>Die Einsicht kommt durch </a:t>
            </a:r>
            <a:endParaRPr lang="de-DE" sz="200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de-DE" sz="2000" dirty="0" smtClean="0"/>
              <a:t>Selbstbeobachtung </a:t>
            </a:r>
            <a:r>
              <a:rPr lang="de-DE" sz="2000" dirty="0"/>
              <a:t>und durch </a:t>
            </a:r>
            <a:endParaRPr lang="de-DE" sz="200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de-DE" sz="2000" dirty="0" smtClean="0"/>
              <a:t>besseres </a:t>
            </a:r>
            <a:r>
              <a:rPr lang="de-DE" sz="2000" dirty="0"/>
              <a:t>Verstehen der eigenen </a:t>
            </a:r>
            <a:r>
              <a:rPr lang="de-DE" sz="2000" dirty="0" smtClean="0"/>
              <a:t>Handlungen</a:t>
            </a:r>
          </a:p>
          <a:p>
            <a:pPr lvl="0"/>
            <a:endParaRPr lang="de-DE" sz="20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/>
              <a:t>Der Mensch ist in der Lage, seine </a:t>
            </a:r>
            <a:r>
              <a:rPr lang="de-DE" sz="2000" dirty="0" err="1"/>
              <a:t>evolutorisch</a:t>
            </a:r>
            <a:r>
              <a:rPr lang="de-DE" sz="2000" dirty="0"/>
              <a:t>, genetisch oder durch soziales Lernen verinnerlichten Zielen zu hinterfragen und zu </a:t>
            </a:r>
            <a:r>
              <a:rPr lang="de-DE" sz="2000" dirty="0" smtClean="0"/>
              <a:t>ändern</a:t>
            </a: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91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2052" name="Picture 2" descr="http://www.zdv.uni-mainz.de/uni-intern/corporate_design/logo/logo_schriftzu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013" y="0"/>
            <a:ext cx="3763962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-11595" y="6564868"/>
            <a:ext cx="313579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Emotionen und </a:t>
            </a:r>
            <a:r>
              <a:rPr kumimoji="0" lang="de-D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Selbsterkenntnis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2054" name="Picture 5" descr="GSME-Logo_rot_smal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6063"/>
            <a:ext cx="24384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7010400" y="6553200"/>
            <a:ext cx="21466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Prof. Dr. Klaus Wälde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443850" y="1066800"/>
            <a:ext cx="8256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de-DE" sz="2400" b="1" dirty="0"/>
              <a:t>Die Umsetzung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Arial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33827" y="1600200"/>
            <a:ext cx="8481573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 smtClean="0"/>
              <a:t>Individuell: Besuchen </a:t>
            </a:r>
            <a:r>
              <a:rPr lang="de-DE" sz="2000" dirty="0"/>
              <a:t>von </a:t>
            </a:r>
            <a:endParaRPr lang="de-DE" sz="200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de-DE" sz="2000" dirty="0" smtClean="0"/>
              <a:t>Veranstaltungen </a:t>
            </a:r>
            <a:r>
              <a:rPr lang="de-DE" sz="2000" dirty="0"/>
              <a:t>zum Training sozialer </a:t>
            </a:r>
            <a:r>
              <a:rPr lang="de-DE" sz="2000" dirty="0" smtClean="0"/>
              <a:t>Kompetenzen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de-DE" sz="2000" dirty="0" smtClean="0"/>
              <a:t>Beratungszentren </a:t>
            </a:r>
            <a:r>
              <a:rPr lang="de-DE" sz="2000" dirty="0"/>
              <a:t>aller </a:t>
            </a:r>
            <a:r>
              <a:rPr lang="de-DE" sz="2000" dirty="0" smtClean="0"/>
              <a:t>Art oder psychologischen Therapeuten</a:t>
            </a:r>
            <a:r>
              <a:rPr lang="de-DE" sz="2000" dirty="0"/>
              <a:t/>
            </a:r>
            <a:br>
              <a:rPr lang="de-DE" sz="2000" dirty="0"/>
            </a:br>
            <a:endParaRPr lang="de-DE" sz="20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 smtClean="0"/>
              <a:t>Gesellschaftlich: Einführen von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de-DE" sz="2000" dirty="0" smtClean="0"/>
              <a:t>Elternführerschein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de-DE" sz="2000" dirty="0" smtClean="0"/>
              <a:t>Psychologie- </a:t>
            </a:r>
            <a:r>
              <a:rPr lang="de-DE" sz="2000" dirty="0"/>
              <a:t>und Pädagogikunterricht (1 Stunde P&amp;P pro Woche) ab der 5. Klasse</a:t>
            </a:r>
            <a:br>
              <a:rPr lang="de-DE" sz="2000" dirty="0"/>
            </a:br>
            <a:endParaRPr lang="de-DE" sz="20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 smtClean="0"/>
              <a:t>Elternführerschein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de-DE" sz="2000" dirty="0" smtClean="0"/>
              <a:t>ab </a:t>
            </a:r>
            <a:r>
              <a:rPr lang="de-DE" sz="2000" dirty="0"/>
              <a:t>dem 18. Lebensjahr </a:t>
            </a:r>
            <a:r>
              <a:rPr lang="de-DE" sz="2000" dirty="0" smtClean="0"/>
              <a:t>erwerben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de-DE" sz="2000" dirty="0" smtClean="0"/>
              <a:t>Auffrischung ein </a:t>
            </a:r>
            <a:r>
              <a:rPr lang="de-DE" sz="2000" dirty="0"/>
              <a:t>Jahr nach der Geburt des ersten </a:t>
            </a:r>
            <a:r>
              <a:rPr lang="de-DE" sz="2000" dirty="0" smtClean="0"/>
              <a:t>Kindes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de-DE" sz="2000" dirty="0" smtClean="0"/>
              <a:t>Auffrischung </a:t>
            </a:r>
            <a:r>
              <a:rPr lang="de-DE" sz="2000" dirty="0"/>
              <a:t>3 Jahre </a:t>
            </a:r>
            <a:r>
              <a:rPr lang="de-DE" sz="2000" dirty="0" smtClean="0"/>
              <a:t>danach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de-DE" sz="2000" dirty="0" smtClean="0"/>
              <a:t>Kurs </a:t>
            </a:r>
            <a:r>
              <a:rPr lang="de-DE" sz="2000" dirty="0"/>
              <a:t>ist </a:t>
            </a:r>
            <a:r>
              <a:rPr lang="de-DE" sz="2000" dirty="0" smtClean="0"/>
              <a:t>freiwillig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de-DE" sz="2000" dirty="0"/>
              <a:t>W</a:t>
            </a:r>
            <a:r>
              <a:rPr lang="de-DE" sz="2000" dirty="0" smtClean="0"/>
              <a:t>er Abschlussprüfung besteht </a:t>
            </a:r>
            <a:r>
              <a:rPr lang="de-DE" sz="2000" dirty="0"/>
              <a:t>erhält doppelt so viel </a:t>
            </a:r>
            <a:r>
              <a:rPr lang="de-DE" sz="2000" dirty="0" smtClean="0"/>
              <a:t>Kindergeld</a:t>
            </a: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84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52400" y="1143000"/>
            <a:ext cx="8523287" cy="5071646"/>
          </a:xfrm>
        </p:spPr>
        <p:txBody>
          <a:bodyPr/>
          <a:lstStyle/>
          <a:p>
            <a:pPr algn="l"/>
            <a:r>
              <a:rPr lang="de-DE" sz="2400" b="1" dirty="0" smtClean="0"/>
              <a:t/>
            </a:r>
            <a:br>
              <a:rPr lang="de-DE" sz="2400" b="1" dirty="0" smtClean="0"/>
            </a:br>
            <a:r>
              <a:rPr lang="de-DE" sz="2400" b="1" dirty="0" smtClean="0"/>
              <a:t>	    Vielen </a:t>
            </a:r>
            <a:r>
              <a:rPr lang="de-DE" sz="2400" b="1" dirty="0"/>
              <a:t>Dank für Ihre Aufmerksamkeit</a:t>
            </a:r>
            <a:br>
              <a:rPr lang="de-DE" sz="2400" b="1" dirty="0"/>
            </a:br>
            <a:r>
              <a:rPr lang="de-DE" sz="2400" b="1" dirty="0" smtClean="0"/>
              <a:t/>
            </a:r>
            <a:br>
              <a:rPr lang="de-DE" sz="2400" b="1" dirty="0" smtClean="0"/>
            </a:br>
            <a:r>
              <a:rPr lang="de-DE" sz="2400" b="1" dirty="0" smtClean="0"/>
              <a:t/>
            </a:r>
            <a:br>
              <a:rPr lang="de-DE" sz="2400" b="1" dirty="0" smtClean="0"/>
            </a:br>
            <a:r>
              <a:rPr lang="de-DE" sz="2000" dirty="0" smtClean="0"/>
              <a:t>Details: </a:t>
            </a:r>
            <a:br>
              <a:rPr lang="de-DE" sz="2000" dirty="0" smtClean="0"/>
            </a:b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dirty="0">
                <a:sym typeface="Wingdings" panose="05000000000000000000" pitchFamily="2" charset="2"/>
              </a:rPr>
              <a:t></a:t>
            </a:r>
            <a:r>
              <a:rPr lang="de-DE" sz="2000" dirty="0" smtClean="0"/>
              <a:t> </a:t>
            </a:r>
            <a:r>
              <a:rPr lang="de-DE" sz="2000" dirty="0" smtClean="0">
                <a:hlinkClick r:id="rId3"/>
              </a:rPr>
              <a:t>www.waelde.com</a:t>
            </a:r>
            <a:r>
              <a:rPr lang="de-DE" sz="2000" dirty="0" smtClean="0"/>
              <a:t>, dann Sozialstaat und Arbeitsmarkt in </a:t>
            </a:r>
            <a:r>
              <a:rPr lang="de-DE" sz="2000" dirty="0"/>
              <a:t>Deutschland</a:t>
            </a:r>
            <a:br>
              <a:rPr lang="de-DE" sz="2000" dirty="0"/>
            </a:br>
            <a:r>
              <a:rPr lang="de-DE" sz="2000" dirty="0">
                <a:sym typeface="Wingdings" panose="05000000000000000000" pitchFamily="2" charset="2"/>
              </a:rPr>
              <a:t> </a:t>
            </a:r>
            <a:r>
              <a:rPr lang="de-DE" sz="2000" dirty="0" smtClean="0">
                <a:hlinkClick r:id="rId4"/>
              </a:rPr>
              <a:t>https</a:t>
            </a:r>
            <a:r>
              <a:rPr lang="de-DE" sz="2000" dirty="0">
                <a:hlinkClick r:id="rId4"/>
              </a:rPr>
              <a:t>://</a:t>
            </a:r>
            <a:r>
              <a:rPr lang="de-DE" sz="2000" dirty="0" smtClean="0">
                <a:hlinkClick r:id="rId4"/>
              </a:rPr>
              <a:t>www.macro.economics.uni-mainz.de/sozialstaat-und-arbeitsmarkt-in-deutschland</a:t>
            </a:r>
            <a:endParaRPr lang="de-DE" sz="2400" dirty="0" smtClean="0"/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2052" name="Picture 2" descr="http://www.zdv.uni-mainz.de/uni-intern/corporate_design/logo/logo_schriftzug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013" y="0"/>
            <a:ext cx="3763962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-11595" y="6564868"/>
            <a:ext cx="313579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sz="1600" dirty="0"/>
              <a:t>Emotionen und </a:t>
            </a:r>
            <a:r>
              <a:rPr lang="de-DE" sz="1600" dirty="0" smtClean="0"/>
              <a:t>Selbsterkenntnis</a:t>
            </a:r>
            <a:endParaRPr lang="de-DE" sz="1600" dirty="0"/>
          </a:p>
        </p:txBody>
      </p:sp>
      <p:pic>
        <p:nvPicPr>
          <p:cNvPr id="2054" name="Picture 5" descr="GSME-Logo_rot_small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6063"/>
            <a:ext cx="24384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7010400" y="6553200"/>
            <a:ext cx="21466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sz="1600" dirty="0" smtClean="0"/>
              <a:t>Prof. Dr. Klaus Wälde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314174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52400" y="1143000"/>
            <a:ext cx="8918575" cy="609600"/>
          </a:xfrm>
        </p:spPr>
        <p:txBody>
          <a:bodyPr/>
          <a:lstStyle/>
          <a:p>
            <a:r>
              <a:rPr lang="de-DE" sz="2400" b="1" dirty="0" smtClean="0"/>
              <a:t>Version plus: Herrschaftsstrukturen und Selbsterkenntnis</a:t>
            </a:r>
            <a:endParaRPr lang="de-DE" sz="2400" dirty="0" smtClean="0"/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2052" name="Picture 2" descr="http://www.zdv.uni-mainz.de/uni-intern/corporate_design/logo/logo_schriftzu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013" y="0"/>
            <a:ext cx="3763962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-11595" y="6564868"/>
            <a:ext cx="313579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sz="1600" dirty="0"/>
              <a:t>Emotionen und </a:t>
            </a:r>
            <a:r>
              <a:rPr lang="de-DE" sz="1600" dirty="0" smtClean="0"/>
              <a:t>Selbsterkenntnis</a:t>
            </a:r>
            <a:endParaRPr lang="de-DE" sz="1600" dirty="0"/>
          </a:p>
        </p:txBody>
      </p:sp>
      <p:pic>
        <p:nvPicPr>
          <p:cNvPr id="2054" name="Picture 5" descr="GSME-Logo_rot_smal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6063"/>
            <a:ext cx="24384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7010400" y="6553200"/>
            <a:ext cx="21466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sz="1600" dirty="0" smtClean="0"/>
              <a:t>Prof. Dr. Klaus Wälde</a:t>
            </a:r>
            <a:endParaRPr lang="de-DE" sz="1600" dirty="0"/>
          </a:p>
        </p:txBody>
      </p:sp>
      <p:sp>
        <p:nvSpPr>
          <p:cNvPr id="2" name="Textfeld 1"/>
          <p:cNvSpPr txBox="1"/>
          <p:nvPr/>
        </p:nvSpPr>
        <p:spPr>
          <a:xfrm>
            <a:off x="381000" y="2133600"/>
            <a:ext cx="77316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Schlage ich „Normierung </a:t>
            </a:r>
            <a:r>
              <a:rPr lang="de-DE" dirty="0"/>
              <a:t>von Emotionen als Herrschaftstechnik</a:t>
            </a:r>
            <a:r>
              <a:rPr lang="de-DE" dirty="0" smtClean="0"/>
              <a:t>?“ vor?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Was bedeuten Elternführerschein und P&amp;P in und für Machtstrukturen?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381000" y="3200400"/>
            <a:ext cx="813562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Zentraler Glaube/ Vermutung: </a:t>
            </a:r>
            <a:r>
              <a:rPr lang="de-DE" dirty="0"/>
              <a:t>Die Selbsterkenntnis des Einen (des „Kleinen“) </a:t>
            </a:r>
            <a:endParaRPr lang="de-DE" dirty="0" smtClean="0"/>
          </a:p>
          <a:p>
            <a:r>
              <a:rPr lang="de-DE" dirty="0" smtClean="0"/>
              <a:t>und </a:t>
            </a:r>
            <a:r>
              <a:rPr lang="de-DE" dirty="0"/>
              <a:t>P&amp;P der Kinder </a:t>
            </a:r>
            <a:r>
              <a:rPr lang="de-DE" dirty="0" smtClean="0"/>
              <a:t>führen zu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Änderung des Denkens in der Gesellschaft insgesamt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Änderung der Akzeptanz herrschaftlichen Handelns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mehr gesellschaftlichen und politischen Bewusstsein und </a:t>
            </a:r>
            <a:br>
              <a:rPr lang="de-DE" dirty="0" smtClean="0"/>
            </a:br>
            <a:r>
              <a:rPr lang="de-DE" dirty="0" smtClean="0"/>
              <a:t>damit veränderten Wahlverhalten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Machtstrukturen ändern sich (?), Perspektiven ändern sich, Wichtigkeit </a:t>
            </a:r>
            <a:br>
              <a:rPr lang="de-DE" dirty="0" smtClean="0"/>
            </a:br>
            <a:r>
              <a:rPr lang="de-DE" dirty="0" smtClean="0"/>
              <a:t>wandelt sich (z.B. weg von Wachstumsfokus)</a:t>
            </a:r>
            <a:endParaRPr lang="de-DE" dirty="0"/>
          </a:p>
          <a:p>
            <a:endParaRPr lang="de-DE" dirty="0" smtClean="0"/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34644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6&quot;&gt;&lt;property id=&quot;20148&quot; value=&quot;5&quot;/&gt;&lt;property id=&quot;20300&quot; value=&quot;Folie 1 - &amp;quot;Zwischen Fühlen und Denken&amp;#x0D;&amp;#x0A;—&amp;#x0D;&amp;#x0A;Duale Prozesstheorien in der Ökonomik und Psychologie&amp;quot;&quot;/&gt;&lt;property id=&quot;20307&quot; value=&quot;257&quot;/&gt;&lt;/object&gt;&lt;object type=&quot;3&quot; unique_id=&quot;13356&quot;&gt;&lt;property id=&quot;20148&quot; value=&quot;5&quot;/&gt;&lt;property id=&quot;20300&quot; value=&quot;Folie 2&quot;/&gt;&lt;property id=&quot;20307&quot; value=&quot;311&quot;/&gt;&lt;/object&gt;&lt;object type=&quot;3&quot; unique_id=&quot;13357&quot;&gt;&lt;property id=&quot;20148&quot; value=&quot;5&quot;/&gt;&lt;property id=&quot;20300&quot; value=&quot;Folie 4&quot;/&gt;&lt;property id=&quot;20307&quot; value=&quot;312&quot;/&gt;&lt;/object&gt;&lt;object type=&quot;3&quot; unique_id=&quot;13358&quot;&gt;&lt;property id=&quot;20148&quot; value=&quot;5&quot;/&gt;&lt;property id=&quot;20300&quot; value=&quot;Folie 6&quot;/&gt;&lt;property id=&quot;20307&quot; value=&quot;313&quot;/&gt;&lt;/object&gt;&lt;object type=&quot;3&quot; unique_id=&quot;13359&quot;&gt;&lt;property id=&quot;20148&quot; value=&quot;5&quot;/&gt;&lt;property id=&quot;20300&quot; value=&quot;Folie 7&quot;/&gt;&lt;property id=&quot;20307&quot; value=&quot;314&quot;/&gt;&lt;/object&gt;&lt;object type=&quot;3&quot; unique_id=&quot;13360&quot;&gt;&lt;property id=&quot;20148&quot; value=&quot;5&quot;/&gt;&lt;property id=&quot;20300&quot; value=&quot;Folie 38&quot;/&gt;&lt;property id=&quot;20307&quot; value=&quot;315&quot;/&gt;&lt;/object&gt;&lt;object type=&quot;3&quot; unique_id=&quot;13361&quot;&gt;&lt;property id=&quot;20148&quot; value=&quot;5&quot;/&gt;&lt;property id=&quot;20300&quot; value=&quot;Folie 42&quot;/&gt;&lt;property id=&quot;20307&quot; value=&quot;316&quot;/&gt;&lt;/object&gt;&lt;object type=&quot;3&quot; unique_id=&quot;13363&quot;&gt;&lt;property id=&quot;20148&quot; value=&quot;5&quot;/&gt;&lt;property id=&quot;20300&quot; value=&quot;Folie 44&quot;/&gt;&lt;property id=&quot;20307&quot; value=&quot;318&quot;/&gt;&lt;/object&gt;&lt;object type=&quot;3&quot; unique_id=&quot;13365&quot;&gt;&lt;property id=&quot;20148&quot; value=&quot;5&quot;/&gt;&lt;property id=&quot;20300&quot; value=&quot;Folie 56&quot;/&gt;&lt;property id=&quot;20307&quot; value=&quot;320&quot;/&gt;&lt;/object&gt;&lt;object type=&quot;3&quot; unique_id=&quot;13626&quot;&gt;&lt;property id=&quot;20148&quot; value=&quot;5&quot;/&gt;&lt;property id=&quot;20300&quot; value=&quot;Folie 3&quot;/&gt;&lt;property id=&quot;20307&quot; value=&quot;325&quot;/&gt;&lt;/object&gt;&lt;object type=&quot;3&quot; unique_id=&quot;13696&quot;&gt;&lt;property id=&quot;20148&quot; value=&quot;5&quot;/&gt;&lt;property id=&quot;20300&quot; value=&quot;Folie 9&quot;/&gt;&lt;property id=&quot;20307&quot; value=&quot;326&quot;/&gt;&lt;/object&gt;&lt;object type=&quot;3&quot; unique_id=&quot;13793&quot;&gt;&lt;property id=&quot;20148&quot; value=&quot;5&quot;/&gt;&lt;property id=&quot;20300&quot; value=&quot;Folie 10&quot;/&gt;&lt;property id=&quot;20307&quot; value=&quot;327&quot;/&gt;&lt;/object&gt;&lt;object type=&quot;3&quot; unique_id=&quot;14211&quot;&gt;&lt;property id=&quot;20148&quot; value=&quot;5&quot;/&gt;&lt;property id=&quot;20300&quot; value=&quot;Folie 11&quot;/&gt;&lt;property id=&quot;20307&quot; value=&quot;329&quot;/&gt;&lt;/object&gt;&lt;object type=&quot;3&quot; unique_id=&quot;14434&quot;&gt;&lt;property id=&quot;20148&quot; value=&quot;5&quot;/&gt;&lt;property id=&quot;20300&quot; value=&quot;Folie 17&quot;/&gt;&lt;property id=&quot;20307&quot; value=&quot;331&quot;/&gt;&lt;/object&gt;&lt;object type=&quot;3&quot; unique_id=&quot;14551&quot;&gt;&lt;property id=&quot;20148&quot; value=&quot;5&quot;/&gt;&lt;property id=&quot;20300&quot; value=&quot;Folie 12&quot;/&gt;&lt;property id=&quot;20307&quot; value=&quot;332&quot;/&gt;&lt;/object&gt;&lt;object type=&quot;3&quot; unique_id=&quot;14702&quot;&gt;&lt;property id=&quot;20148&quot; value=&quot;5&quot;/&gt;&lt;property id=&quot;20300&quot; value=&quot;Folie 18&quot;/&gt;&lt;property id=&quot;20307&quot; value=&quot;333&quot;/&gt;&lt;/object&gt;&lt;object type=&quot;3&quot; unique_id=&quot;14796&quot;&gt;&lt;property id=&quot;20148&quot; value=&quot;5&quot;/&gt;&lt;property id=&quot;20300&quot; value=&quot;Folie 22&quot;/&gt;&lt;property id=&quot;20307&quot; value=&quot;334&quot;/&gt;&lt;/object&gt;&lt;object type=&quot;3&quot; unique_id=&quot;14797&quot;&gt;&lt;property id=&quot;20148&quot; value=&quot;5&quot;/&gt;&lt;property id=&quot;20300&quot; value=&quot;Folie 20&quot;/&gt;&lt;property id=&quot;20307&quot; value=&quot;335&quot;/&gt;&lt;/object&gt;&lt;object type=&quot;3&quot; unique_id=&quot;14798&quot;&gt;&lt;property id=&quot;20148&quot; value=&quot;5&quot;/&gt;&lt;property id=&quot;20300&quot; value=&quot;Folie 23&quot;/&gt;&lt;property id=&quot;20307&quot; value=&quot;336&quot;/&gt;&lt;/object&gt;&lt;object type=&quot;3&quot; unique_id=&quot;14799&quot;&gt;&lt;property id=&quot;20148&quot; value=&quot;5&quot;/&gt;&lt;property id=&quot;20300&quot; value=&quot;Folie 24&quot;/&gt;&lt;property id=&quot;20307&quot; value=&quot;337&quot;/&gt;&lt;/object&gt;&lt;object type=&quot;3&quot; unique_id=&quot;14800&quot;&gt;&lt;property id=&quot;20148&quot; value=&quot;5&quot;/&gt;&lt;property id=&quot;20300&quot; value=&quot;Folie 25&quot;/&gt;&lt;property id=&quot;20307&quot; value=&quot;338&quot;/&gt;&lt;/object&gt;&lt;object type=&quot;3&quot; unique_id=&quot;14801&quot;&gt;&lt;property id=&quot;20148&quot; value=&quot;5&quot;/&gt;&lt;property id=&quot;20300&quot; value=&quot;Folie 27&quot;/&gt;&lt;property id=&quot;20307&quot; value=&quot;339&quot;/&gt;&lt;/object&gt;&lt;object type=&quot;3&quot; unique_id=&quot;14802&quot;&gt;&lt;property id=&quot;20148&quot; value=&quot;5&quot;/&gt;&lt;property id=&quot;20300&quot; value=&quot;Folie 28&quot;/&gt;&lt;property id=&quot;20307&quot; value=&quot;340&quot;/&gt;&lt;/object&gt;&lt;object type=&quot;3&quot; unique_id=&quot;14803&quot;&gt;&lt;property id=&quot;20148&quot; value=&quot;5&quot;/&gt;&lt;property id=&quot;20300&quot; value=&quot;Folie 35&quot;/&gt;&lt;property id=&quot;20307&quot; value=&quot;341&quot;/&gt;&lt;/object&gt;&lt;object type=&quot;3&quot; unique_id=&quot;14804&quot;&gt;&lt;property id=&quot;20148&quot; value=&quot;5&quot;/&gt;&lt;property id=&quot;20300&quot; value=&quot;Folie 36&quot;/&gt;&lt;property id=&quot;20307&quot; value=&quot;342&quot;/&gt;&lt;/object&gt;&lt;object type=&quot;3&quot; unique_id=&quot;14805&quot;&gt;&lt;property id=&quot;20148&quot; value=&quot;5&quot;/&gt;&lt;property id=&quot;20300&quot; value=&quot;Folie 37&quot;/&gt;&lt;property id=&quot;20307&quot; value=&quot;343&quot;/&gt;&lt;/object&gt;&lt;object type=&quot;3&quot; unique_id=&quot;14806&quot;&gt;&lt;property id=&quot;20148&quot; value=&quot;5&quot;/&gt;&lt;property id=&quot;20300&quot; value=&quot;Folie 39&quot;/&gt;&lt;property id=&quot;20307&quot; value=&quot;344&quot;/&gt;&lt;/object&gt;&lt;object type=&quot;3&quot; unique_id=&quot;15096&quot;&gt;&lt;property id=&quot;20148&quot; value=&quot;5&quot;/&gt;&lt;property id=&quot;20300&quot; value=&quot;Folie 41&quot;/&gt;&lt;property id=&quot;20307&quot; value=&quot;345&quot;/&gt;&lt;/object&gt;&lt;object type=&quot;3&quot; unique_id=&quot;15223&quot;&gt;&lt;property id=&quot;20148&quot; value=&quot;5&quot;/&gt;&lt;property id=&quot;20300&quot; value=&quot;Folie 40&quot;/&gt;&lt;property id=&quot;20307&quot; value=&quot;346&quot;/&gt;&lt;/object&gt;&lt;object type=&quot;3&quot; unique_id=&quot;16179&quot;&gt;&lt;property id=&quot;20148&quot; value=&quot;5&quot;/&gt;&lt;property id=&quot;20300&quot; value=&quot;Folie 43&quot;/&gt;&lt;property id=&quot;20307&quot; value=&quot;351&quot;/&gt;&lt;/object&gt;&lt;object type=&quot;3&quot; unique_id=&quot;16739&quot;&gt;&lt;property id=&quot;20148&quot; value=&quot;5&quot;/&gt;&lt;property id=&quot;20300&quot; value=&quot;Folie 45&quot;/&gt;&lt;property id=&quot;20307&quot; value=&quot;353&quot;/&gt;&lt;/object&gt;&lt;object type=&quot;3&quot; unique_id=&quot;16966&quot;&gt;&lt;property id=&quot;20148&quot; value=&quot;5&quot;/&gt;&lt;property id=&quot;20300&quot; value=&quot;Folie 46&quot;/&gt;&lt;property id=&quot;20307&quot; value=&quot;354&quot;/&gt;&lt;/object&gt;&lt;object type=&quot;3&quot; unique_id=&quot;18181&quot;&gt;&lt;property id=&quot;20148&quot; value=&quot;5&quot;/&gt;&lt;property id=&quot;20300&quot; value=&quot;Folie 50&quot;/&gt;&lt;property id=&quot;20307&quot; value=&quot;356&quot;/&gt;&lt;/object&gt;&lt;object type=&quot;3&quot; unique_id=&quot;18182&quot;&gt;&lt;property id=&quot;20148&quot; value=&quot;5&quot;/&gt;&lt;property id=&quot;20300&quot; value=&quot;Folie 8&quot;/&gt;&lt;property id=&quot;20307&quot; value=&quot;368&quot;/&gt;&lt;/object&gt;&lt;object type=&quot;3&quot; unique_id=&quot;18183&quot;&gt;&lt;property id=&quot;20148&quot; value=&quot;5&quot;/&gt;&lt;property id=&quot;20300&quot; value=&quot;Folie 14&quot;/&gt;&lt;property id=&quot;20307&quot; value=&quot;376&quot;/&gt;&lt;/object&gt;&lt;object type=&quot;3&quot; unique_id=&quot;18184&quot;&gt;&lt;property id=&quot;20148&quot; value=&quot;5&quot;/&gt;&lt;property id=&quot;20300&quot; value=&quot;Folie 16&quot;/&gt;&lt;property id=&quot;20307&quot; value=&quot;370&quot;/&gt;&lt;/object&gt;&lt;object type=&quot;3&quot; unique_id=&quot;18185&quot;&gt;&lt;property id=&quot;20148&quot; value=&quot;5&quot;/&gt;&lt;property id=&quot;20300&quot; value=&quot;Folie 19&quot;/&gt;&lt;property id=&quot;20307&quot; value=&quot;369&quot;/&gt;&lt;/object&gt;&lt;object type=&quot;3&quot; unique_id=&quot;18186&quot;&gt;&lt;property id=&quot;20148&quot; value=&quot;5&quot;/&gt;&lt;property id=&quot;20300&quot; value=&quot;Folie 26&quot;/&gt;&lt;property id=&quot;20307&quot; value=&quot;371&quot;/&gt;&lt;/object&gt;&lt;object type=&quot;3&quot; unique_id=&quot;18187&quot;&gt;&lt;property id=&quot;20148&quot; value=&quot;5&quot;/&gt;&lt;property id=&quot;20300&quot; value=&quot;Folie 47&quot;/&gt;&lt;property id=&quot;20307&quot; value=&quot;372&quot;/&gt;&lt;/object&gt;&lt;object type=&quot;3&quot; unique_id=&quot;18188&quot;&gt;&lt;property id=&quot;20148&quot; value=&quot;5&quot;/&gt;&lt;property id=&quot;20300&quot; value=&quot;Folie 48&quot;/&gt;&lt;property id=&quot;20307&quot; value=&quot;373&quot;/&gt;&lt;/object&gt;&lt;object type=&quot;3&quot; unique_id=&quot;18189&quot;&gt;&lt;property id=&quot;20148&quot; value=&quot;5&quot;/&gt;&lt;property id=&quot;20300&quot; value=&quot;Folie 49&quot;/&gt;&lt;property id=&quot;20307&quot; value=&quot;361&quot;/&gt;&lt;/object&gt;&lt;object type=&quot;3&quot; unique_id=&quot;18190&quot;&gt;&lt;property id=&quot;20148&quot; value=&quot;5&quot;/&gt;&lt;property id=&quot;20300&quot; value=&quot;Folie 51&quot;/&gt;&lt;property id=&quot;20307&quot; value=&quot;357&quot;/&gt;&lt;/object&gt;&lt;object type=&quot;3&quot; unique_id=&quot;18191&quot;&gt;&lt;property id=&quot;20148&quot; value=&quot;5&quot;/&gt;&lt;property id=&quot;20300&quot; value=&quot;Folie 52&quot;/&gt;&lt;property id=&quot;20307&quot; value=&quot;359&quot;/&gt;&lt;/object&gt;&lt;object type=&quot;3&quot; unique_id=&quot;18192&quot;&gt;&lt;property id=&quot;20148&quot; value=&quot;5&quot;/&gt;&lt;property id=&quot;20300&quot; value=&quot;Folie 53&quot;/&gt;&lt;property id=&quot;20307&quot; value=&quot;360&quot;/&gt;&lt;/object&gt;&lt;object type=&quot;3&quot; unique_id=&quot;18193&quot;&gt;&lt;property id=&quot;20148&quot; value=&quot;5&quot;/&gt;&lt;property id=&quot;20300&quot; value=&quot;Folie 54&quot;/&gt;&lt;property id=&quot;20307&quot; value=&quot;362&quot;/&gt;&lt;/object&gt;&lt;object type=&quot;3&quot; unique_id=&quot;18194&quot;&gt;&lt;property id=&quot;20148&quot; value=&quot;5&quot;/&gt;&lt;property id=&quot;20300&quot; value=&quot;Folie 55&quot;/&gt;&lt;property id=&quot;20307&quot; value=&quot;363&quot;/&gt;&lt;/object&gt;&lt;object type=&quot;3&quot; unique_id=&quot;18195&quot;&gt;&lt;property id=&quot;20148&quot; value=&quot;5&quot;/&gt;&lt;property id=&quot;20300&quot; value=&quot;Folie 57&quot;/&gt;&lt;property id=&quot;20307&quot; value=&quot;367&quot;/&gt;&lt;/object&gt;&lt;object type=&quot;3&quot; unique_id=&quot;18196&quot;&gt;&lt;property id=&quot;20148&quot; value=&quot;5&quot;/&gt;&lt;property id=&quot;20300&quot; value=&quot;Folie 58&quot;/&gt;&lt;property id=&quot;20307&quot; value=&quot;375&quot;/&gt;&lt;/object&gt;&lt;object type=&quot;3&quot; unique_id=&quot;18197&quot;&gt;&lt;property id=&quot;20148&quot; value=&quot;5&quot;/&gt;&lt;property id=&quot;20300&quot; value=&quot;Folie 59&quot;/&gt;&lt;property id=&quot;20307&quot; value=&quot;366&quot;/&gt;&lt;/object&gt;&lt;object type=&quot;3&quot; unique_id=&quot;18198&quot;&gt;&lt;property id=&quot;20148&quot; value=&quot;5&quot;/&gt;&lt;property id=&quot;20300&quot; value=&quot;Folie 63&quot;/&gt;&lt;property id=&quot;20307&quot; value=&quot;364&quot;/&gt;&lt;/object&gt;&lt;object type=&quot;3&quot; unique_id=&quot;18199&quot;&gt;&lt;property id=&quot;20148&quot; value=&quot;5&quot;/&gt;&lt;property id=&quot;20300&quot; value=&quot;Folie 64&quot;/&gt;&lt;property id=&quot;20307&quot; value=&quot;377&quot;/&gt;&lt;/object&gt;&lt;object type=&quot;3&quot; unique_id=&quot;18200&quot;&gt;&lt;property id=&quot;20148&quot; value=&quot;5&quot;/&gt;&lt;property id=&quot;20300&quot; value=&quot;Folie 68&quot;/&gt;&lt;property id=&quot;20307&quot; value=&quot;365&quot;/&gt;&lt;/object&gt;&lt;object type=&quot;3&quot; unique_id=&quot;18720&quot;&gt;&lt;property id=&quot;20148&quot; value=&quot;5&quot;/&gt;&lt;property id=&quot;20300&quot; value=&quot;Folie 65&quot;/&gt;&lt;property id=&quot;20307&quot; value=&quot;378&quot;/&gt;&lt;/object&gt;&lt;object type=&quot;3&quot; unique_id=&quot;18889&quot;&gt;&lt;property id=&quot;20148&quot; value=&quot;5&quot;/&gt;&lt;property id=&quot;20300&quot; value=&quot;Folie 67&quot;/&gt;&lt;property id=&quot;20307&quot; value=&quot;379&quot;/&gt;&lt;/object&gt;&lt;object type=&quot;3&quot; unique_id=&quot;19004&quot;&gt;&lt;property id=&quot;20148&quot; value=&quot;5&quot;/&gt;&lt;property id=&quot;20300&quot; value=&quot;Folie 66&quot;/&gt;&lt;property id=&quot;20307&quot; value=&quot;380&quot;/&gt;&lt;/object&gt;&lt;object type=&quot;3&quot; unique_id=&quot;19411&quot;&gt;&lt;property id=&quot;20148&quot; value=&quot;5&quot;/&gt;&lt;property id=&quot;20300&quot; value=&quot;Folie 69 - &amp;quot;Zwischen Fühlen und Denken&amp;#x0D;&amp;#x0A;—&amp;#x0D;&amp;#x0A;Duale Prozesstheorien in der Ökonomik und Psychologie&amp;quot;&quot;/&gt;&lt;property id=&quot;20307&quot; value=&quot;382&quot;/&gt;&lt;/object&gt;&lt;object type=&quot;3&quot; unique_id=&quot;19412&quot;&gt;&lt;property id=&quot;20148&quot; value=&quot;5&quot;/&gt;&lt;property id=&quot;20300&quot; value=&quot;Folie 70&quot;/&gt;&lt;property id=&quot;20307&quot; value=&quot;381&quot;/&gt;&lt;/object&gt;&lt;object type=&quot;3&quot; unique_id=&quot;19413&quot;&gt;&lt;property id=&quot;20148&quot; value=&quot;5&quot;/&gt;&lt;property id=&quot;20300&quot; value=&quot;Folie 71&quot;/&gt;&lt;property id=&quot;20307&quot; value=&quot;383&quot;/&gt;&lt;/object&gt;&lt;object type=&quot;3&quot; unique_id=&quot;19597&quot;&gt;&lt;property id=&quot;20148&quot; value=&quot;5&quot;/&gt;&lt;property id=&quot;20300&quot; value=&quot;Folie 72&quot;/&gt;&lt;property id=&quot;20307&quot; value=&quot;384&quot;/&gt;&lt;/object&gt;&lt;object type=&quot;3&quot; unique_id=&quot;19785&quot;&gt;&lt;property id=&quot;20148&quot; value=&quot;5&quot;/&gt;&lt;property id=&quot;20300&quot; value=&quot;Folie 13&quot;/&gt;&lt;property id=&quot;20307&quot; value=&quot;386&quot;/&gt;&lt;/object&gt;&lt;object type=&quot;3&quot; unique_id=&quot;19786&quot;&gt;&lt;property id=&quot;20148&quot; value=&quot;5&quot;/&gt;&lt;property id=&quot;20300&quot; value=&quot;Folie 29&quot;/&gt;&lt;property id=&quot;20307&quot; value=&quot;387&quot;/&gt;&lt;/object&gt;&lt;object type=&quot;3&quot; unique_id=&quot;19787&quot;&gt;&lt;property id=&quot;20148&quot; value=&quot;5&quot;/&gt;&lt;property id=&quot;20300&quot; value=&quot;Folie 30&quot;/&gt;&lt;property id=&quot;20307&quot; value=&quot;388&quot;/&gt;&lt;/object&gt;&lt;object type=&quot;3&quot; unique_id=&quot;19788&quot;&gt;&lt;property id=&quot;20148&quot; value=&quot;5&quot;/&gt;&lt;property id=&quot;20300&quot; value=&quot;Folie 31&quot;/&gt;&lt;property id=&quot;20307&quot; value=&quot;389&quot;/&gt;&lt;/object&gt;&lt;object type=&quot;3&quot; unique_id=&quot;19789&quot;&gt;&lt;property id=&quot;20148&quot; value=&quot;5&quot;/&gt;&lt;property id=&quot;20300&quot; value=&quot;Folie 73&quot;/&gt;&lt;property id=&quot;20307&quot; value=&quot;391&quot;/&gt;&lt;/object&gt;&lt;object type=&quot;3&quot; unique_id=&quot;19790&quot;&gt;&lt;property id=&quot;20148&quot; value=&quot;5&quot;/&gt;&lt;property id=&quot;20300&quot; value=&quot;Folie 74&quot;/&gt;&lt;property id=&quot;20307&quot; value=&quot;392&quot;/&gt;&lt;/object&gt;&lt;object type=&quot;3&quot; unique_id=&quot;19791&quot;&gt;&lt;property id=&quot;20148&quot; value=&quot;5&quot;/&gt;&lt;property id=&quot;20300&quot; value=&quot;Folie 75&quot;/&gt;&lt;property id=&quot;20307&quot; value=&quot;393&quot;/&gt;&lt;/object&gt;&lt;object type=&quot;3&quot; unique_id=&quot;20204&quot;&gt;&lt;property id=&quot;20148&quot; value=&quot;5&quot;/&gt;&lt;property id=&quot;20300&quot; value=&quot;Folie 32&quot;/&gt;&lt;property id=&quot;20307&quot; value=&quot;394&quot;/&gt;&lt;/object&gt;&lt;object type=&quot;3&quot; unique_id=&quot;20274&quot;&gt;&lt;property id=&quot;20148&quot; value=&quot;5&quot;/&gt;&lt;property id=&quot;20300&quot; value=&quot;Folie 5&quot;/&gt;&lt;property id=&quot;20307&quot; value=&quot;395&quot;/&gt;&lt;/object&gt;&lt;object type=&quot;3&quot; unique_id=&quot;21255&quot;&gt;&lt;property id=&quot;20148&quot; value=&quot;5&quot;/&gt;&lt;property id=&quot;20300&quot; value=&quot;Folie 33&quot;/&gt;&lt;property id=&quot;20307&quot; value=&quot;397&quot;/&gt;&lt;/object&gt;&lt;object type=&quot;3&quot; unique_id=&quot;21256&quot;&gt;&lt;property id=&quot;20148&quot; value=&quot;5&quot;/&gt;&lt;property id=&quot;20300&quot; value=&quot;Folie 34&quot;/&gt;&lt;property id=&quot;20307&quot; value=&quot;396&quot;/&gt;&lt;/object&gt;&lt;object type=&quot;3&quot; unique_id=&quot;21257&quot;&gt;&lt;property id=&quot;20148&quot; value=&quot;5&quot;/&gt;&lt;property id=&quot;20300&quot; value=&quot;Folie 21&quot;/&gt;&lt;property id=&quot;20307&quot; value=&quot;398&quot;/&gt;&lt;/object&gt;&lt;object type=&quot;3&quot; unique_id=&quot;21331&quot;&gt;&lt;property id=&quot;20148&quot; value=&quot;5&quot;/&gt;&lt;property id=&quot;20300&quot; value=&quot;Folie 15&quot;/&gt;&lt;property id=&quot;20307&quot; value=&quot;402&quot;/&gt;&lt;/object&gt;&lt;object type=&quot;3&quot; unique_id=&quot;21332&quot;&gt;&lt;property id=&quot;20148&quot; value=&quot;5&quot;/&gt;&lt;property id=&quot;20300&quot; value=&quot;Folie 60&quot;/&gt;&lt;property id=&quot;20307&quot; value=&quot;400&quot;/&gt;&lt;/object&gt;&lt;object type=&quot;3&quot; unique_id=&quot;21333&quot;&gt;&lt;property id=&quot;20148&quot; value=&quot;5&quot;/&gt;&lt;property id=&quot;20300&quot; value=&quot;Folie 61&quot;/&gt;&lt;property id=&quot;20307&quot; value=&quot;401&quot;/&gt;&lt;/object&gt;&lt;object type=&quot;3&quot; unique_id=&quot;21334&quot;&gt;&lt;property id=&quot;20148&quot; value=&quot;5&quot;/&gt;&lt;property id=&quot;20300&quot; value=&quot;Folie 62&quot;/&gt;&lt;property id=&quot;20307&quot; value=&quot;39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315</Words>
  <Application>Microsoft Office PowerPoint</Application>
  <PresentationFormat>Bildschirmpräsentation (4:3)</PresentationFormat>
  <Paragraphs>78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Courier New</vt:lpstr>
      <vt:lpstr>Wingdings</vt:lpstr>
      <vt:lpstr>Standarddesign</vt:lpstr>
      <vt:lpstr>Emotionen und Gesellschaft oder Der Weg zum Glück der Menschheit ist die Selbsterkenntnis </vt:lpstr>
      <vt:lpstr>Welche Rolle spielen Emotionen bei der Lösung „sozialer und ökologischer Probleme“?  </vt:lpstr>
      <vt:lpstr>PowerPoint-Präsentation</vt:lpstr>
      <vt:lpstr>PowerPoint-Präsentation</vt:lpstr>
      <vt:lpstr>PowerPoint-Präsentation</vt:lpstr>
      <vt:lpstr>      Vielen Dank für Ihre Aufmerksamkeit   Details:    www.waelde.com, dann Sozialstaat und Arbeitsmarkt in Deutschland  https://www.macro.economics.uni-mainz.de/sozialstaat-und-arbeitsmarkt-in-deutschland</vt:lpstr>
      <vt:lpstr>Version plus: Herrschaftsstrukturen und Selbsterkenntnis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Waelde, Klaus</dc:creator>
  <cp:lastModifiedBy>Wälde, Klaus</cp:lastModifiedBy>
  <cp:revision>682</cp:revision>
  <cp:lastPrinted>2019-02-25T08:11:48Z</cp:lastPrinted>
  <dcterms:created xsi:type="dcterms:W3CDTF">2012-06-05T12:17:08Z</dcterms:created>
  <dcterms:modified xsi:type="dcterms:W3CDTF">2019-03-07T15:17:20Z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