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08" autoAdjust="0"/>
  </p:normalViewPr>
  <p:slideViewPr>
    <p:cSldViewPr>
      <p:cViewPr varScale="1">
        <p:scale>
          <a:sx n="87" d="100"/>
          <a:sy n="87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22EC0-ED6F-424E-AAE1-1053D55135A0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42CF1-911A-489D-AE14-3C8C9EB8A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97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2CF1-911A-489D-AE14-3C8C9EB8AFC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49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See last </a:t>
            </a:r>
            <a:r>
              <a:rPr lang="de-DE" dirty="0" err="1" smtClean="0"/>
              <a:t>slide</a:t>
            </a:r>
            <a:r>
              <a:rPr lang="de-DE" dirty="0" smtClean="0"/>
              <a:t> on </a:t>
            </a:r>
            <a:r>
              <a:rPr lang="de-DE" dirty="0" err="1" smtClean="0"/>
              <a:t>notes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2CF1-911A-489D-AE14-3C8C9EB8AFC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02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2CF1-911A-489D-AE14-3C8C9EB8AFC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95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75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97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62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80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93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88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39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11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65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A29C-B683-424B-B1AE-C2DD36C1D688}" type="datetimeFigureOut">
              <a:rPr lang="de-DE" smtClean="0"/>
              <a:t>29.04.2019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A160-528A-4C4A-9980-7BBF1A8C9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77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arycol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61416" y="2276872"/>
            <a:ext cx="60123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 smtClean="0"/>
              <a:t>The </a:t>
            </a:r>
            <a:r>
              <a:rPr lang="de-DE" sz="3600" b="1" dirty="0" err="1" smtClean="0"/>
              <a:t>structure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of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the</a:t>
            </a:r>
            <a:r>
              <a:rPr lang="de-DE" sz="3600" b="1" dirty="0" smtClean="0"/>
              <a:t> “</a:t>
            </a:r>
            <a:r>
              <a:rPr lang="de-DE" sz="3600" b="1" dirty="0" err="1" smtClean="0"/>
              <a:t>lectures</a:t>
            </a:r>
            <a:r>
              <a:rPr lang="de-DE" sz="3600" b="1" dirty="0" smtClean="0"/>
              <a:t>“</a:t>
            </a:r>
          </a:p>
          <a:p>
            <a:pPr algn="ctr"/>
            <a:endParaRPr lang="de-DE" sz="3600" b="1" dirty="0" smtClean="0"/>
          </a:p>
          <a:p>
            <a:pPr algn="ctr"/>
            <a:r>
              <a:rPr lang="de-DE" dirty="0" smtClean="0"/>
              <a:t>Klaus Wälde</a:t>
            </a:r>
          </a:p>
          <a:p>
            <a:pPr algn="ctr"/>
            <a:r>
              <a:rPr lang="de-DE" dirty="0" smtClean="0"/>
              <a:t>Gutenberg University Mainz</a:t>
            </a:r>
          </a:p>
          <a:p>
            <a:pPr algn="ctr"/>
            <a:r>
              <a:rPr lang="de-DE" dirty="0" smtClean="0"/>
              <a:t>www.waelde.com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46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5960" y="548680"/>
            <a:ext cx="5038328" cy="72251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Learning with and from experts</a:t>
            </a:r>
            <a:endParaRPr lang="en-US" sz="3000" dirty="0"/>
          </a:p>
        </p:txBody>
      </p:sp>
      <p:sp>
        <p:nvSpPr>
          <p:cNvPr id="5" name="Textfeld 4"/>
          <p:cNvSpPr txBox="1"/>
          <p:nvPr/>
        </p:nvSpPr>
        <p:spPr>
          <a:xfrm>
            <a:off x="2563848" y="1342509"/>
            <a:ext cx="3853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courtesy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Gary Colet</a:t>
            </a:r>
          </a:p>
          <a:p>
            <a:r>
              <a:rPr lang="de-DE" u="sng" dirty="0">
                <a:hlinkClick r:id="rId3"/>
              </a:rPr>
              <a:t>https://www.linkedin.com/in/garycolet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98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480" y="1271191"/>
            <a:ext cx="3011175" cy="20298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00991"/>
            <a:ext cx="2749069" cy="20298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29910" y="534663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Socrates, Greek philosopher</a:t>
            </a:r>
          </a:p>
          <a:p>
            <a:pPr algn="ctr"/>
            <a:r>
              <a:rPr lang="en-US" dirty="0" smtClean="0"/>
              <a:t>470BC - 399BC</a:t>
            </a:r>
          </a:p>
          <a:p>
            <a:pPr algn="ctr"/>
            <a:r>
              <a:rPr lang="en-US" dirty="0" smtClean="0"/>
              <a:t>philosophical discourse vs. rhetoric</a:t>
            </a:r>
          </a:p>
          <a:p>
            <a:pPr algn="ctr"/>
            <a:r>
              <a:rPr lang="en-US" dirty="0" smtClean="0"/>
              <a:t>(in Plato’s Gorgias)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486" y="3300991"/>
            <a:ext cx="3224518" cy="20298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212754" y="5305323"/>
            <a:ext cx="32245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Franz Liszt, Hungarian composer</a:t>
            </a:r>
          </a:p>
          <a:p>
            <a:pPr algn="ctr"/>
            <a:r>
              <a:rPr lang="en-US" sz="1700" dirty="0" smtClean="0"/>
              <a:t>1811 – 1886</a:t>
            </a:r>
          </a:p>
          <a:p>
            <a:pPr algn="ctr"/>
            <a:r>
              <a:rPr lang="en-US" sz="1700" dirty="0" smtClean="0"/>
              <a:t>teaching Master Classes letting</a:t>
            </a:r>
          </a:p>
          <a:p>
            <a:pPr algn="ctr"/>
            <a:r>
              <a:rPr lang="en-US" sz="1700" dirty="0" smtClean="0"/>
              <a:t>students discuss first</a:t>
            </a:r>
            <a:endParaRPr lang="en-US" sz="17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125960" y="618257"/>
            <a:ext cx="5038328" cy="72251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/>
              <a:t>Learning with and from experts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9037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6207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structure of the “lectures”</a:t>
            </a:r>
            <a:endParaRPr lang="en-US" sz="30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475" y="1450569"/>
            <a:ext cx="1377582" cy="104842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2498993"/>
            <a:ext cx="38164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1. Fix the learning objectives</a:t>
            </a:r>
            <a:endParaRPr lang="en-US" sz="17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981" y="1350931"/>
            <a:ext cx="3244259" cy="240501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653122" y="3559949"/>
            <a:ext cx="365518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2. Illustration of approach for a first case study by the expert</a:t>
            </a:r>
            <a:endParaRPr lang="en-US" sz="17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323" y="3968565"/>
            <a:ext cx="2526899" cy="136319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39552" y="5405735"/>
            <a:ext cx="345638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3. Students go through another case study</a:t>
            </a:r>
          </a:p>
          <a:p>
            <a:pPr algn="ctr"/>
            <a:endParaRPr lang="en-US" sz="1700" dirty="0"/>
          </a:p>
          <a:p>
            <a:pPr algn="ctr"/>
            <a:r>
              <a:rPr lang="en-US" sz="1700" dirty="0" smtClean="0"/>
              <a:t>5. Some traditional lecture style (to complete an issue)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427" y="4307089"/>
            <a:ext cx="2060278" cy="136539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4593371" y="5765748"/>
            <a:ext cx="35283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4. The expert view, contrasted with the students‘ views on the second case study</a:t>
            </a:r>
          </a:p>
        </p:txBody>
      </p:sp>
    </p:spTree>
    <p:extLst>
      <p:ext uri="{BB962C8B-B14F-4D97-AF65-F5344CB8AC3E}">
        <p14:creationId xmlns:p14="http://schemas.microsoft.com/office/powerpoint/2010/main" val="15822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Bildschirmpräsentation (4:3)</PresentationFormat>
  <Paragraphs>28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Learning with and from experts</vt:lpstr>
      <vt:lpstr>PowerPoint-Präsentation</vt:lpstr>
      <vt:lpstr>The structure of the “lectures”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with and from experts</dc:title>
  <dc:creator>waelde@uni-mainz.de</dc:creator>
  <cp:lastModifiedBy>Bernardi, Silke</cp:lastModifiedBy>
  <cp:revision>30</cp:revision>
  <dcterms:created xsi:type="dcterms:W3CDTF">2014-04-11T08:42:08Z</dcterms:created>
  <dcterms:modified xsi:type="dcterms:W3CDTF">2019-04-29T07:35:39Z</dcterms:modified>
</cp:coreProperties>
</file>