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4" r:id="rId2"/>
    <p:sldId id="256" r:id="rId3"/>
    <p:sldId id="259" r:id="rId4"/>
    <p:sldId id="260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108" autoAdjust="0"/>
  </p:normalViewPr>
  <p:slideViewPr>
    <p:cSldViewPr>
      <p:cViewPr varScale="1">
        <p:scale>
          <a:sx n="87" d="100"/>
          <a:sy n="87" d="100"/>
        </p:scale>
        <p:origin x="169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22EC0-ED6F-424E-AAE1-1053D55135A0}" type="datetimeFigureOut">
              <a:rPr lang="de-DE" smtClean="0"/>
              <a:t>29.04.2019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B42CF1-911A-489D-AE14-3C8C9EB8AF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1977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B42CF1-911A-489D-AE14-3C8C9EB8AFCB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8493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See last </a:t>
            </a:r>
            <a:r>
              <a:rPr lang="de-DE" dirty="0" err="1" smtClean="0"/>
              <a:t>slide</a:t>
            </a:r>
            <a:r>
              <a:rPr lang="de-DE" dirty="0" smtClean="0"/>
              <a:t> on </a:t>
            </a:r>
            <a:r>
              <a:rPr lang="de-DE" dirty="0" err="1" smtClean="0"/>
              <a:t>notes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B42CF1-911A-489D-AE14-3C8C9EB8AFCB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30225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B42CF1-911A-489D-AE14-3C8C9EB8AFCB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2958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/>
            </a:lvl1pPr>
          </a:lstStyle>
          <a:p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A29C-B683-424B-B1AE-C2DD36C1D688}" type="datetimeFigureOut">
              <a:rPr lang="de-DE" smtClean="0"/>
              <a:t>29.04.2019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A160-528A-4C4A-9980-7BBF1A8C9F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9755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A29C-B683-424B-B1AE-C2DD36C1D688}" type="datetimeFigureOut">
              <a:rPr lang="de-DE" smtClean="0"/>
              <a:t>29.04.2019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A160-528A-4C4A-9980-7BBF1A8C9F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6974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A29C-B683-424B-B1AE-C2DD36C1D688}" type="datetimeFigureOut">
              <a:rPr lang="de-DE" smtClean="0"/>
              <a:t>29.04.2019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A160-528A-4C4A-9980-7BBF1A8C9F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3623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A29C-B683-424B-B1AE-C2DD36C1D688}" type="datetimeFigureOut">
              <a:rPr lang="de-DE" smtClean="0"/>
              <a:t>29.04.2019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A160-528A-4C4A-9980-7BBF1A8C9F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1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A29C-B683-424B-B1AE-C2DD36C1D688}" type="datetimeFigureOut">
              <a:rPr lang="de-DE" smtClean="0"/>
              <a:t>29.04.2019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A160-528A-4C4A-9980-7BBF1A8C9F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8805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A29C-B683-424B-B1AE-C2DD36C1D688}" type="datetimeFigureOut">
              <a:rPr lang="de-DE" smtClean="0"/>
              <a:t>29.04.2019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A160-528A-4C4A-9980-7BBF1A8C9F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3930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A29C-B683-424B-B1AE-C2DD36C1D688}" type="datetimeFigureOut">
              <a:rPr lang="de-DE" smtClean="0"/>
              <a:t>29.04.2019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A160-528A-4C4A-9980-7BBF1A8C9F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655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A29C-B683-424B-B1AE-C2DD36C1D688}" type="datetimeFigureOut">
              <a:rPr lang="de-DE" smtClean="0"/>
              <a:t>29.04.2019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A160-528A-4C4A-9980-7BBF1A8C9F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3881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A29C-B683-424B-B1AE-C2DD36C1D688}" type="datetimeFigureOut">
              <a:rPr lang="de-DE" smtClean="0"/>
              <a:t>29.04.2019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A160-528A-4C4A-9980-7BBF1A8C9F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1399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A29C-B683-424B-B1AE-C2DD36C1D688}" type="datetimeFigureOut">
              <a:rPr lang="de-DE" smtClean="0"/>
              <a:t>29.04.2019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A160-528A-4C4A-9980-7BBF1A8C9F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4117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A29C-B683-424B-B1AE-C2DD36C1D688}" type="datetimeFigureOut">
              <a:rPr lang="de-DE" smtClean="0"/>
              <a:t>29.04.2019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A160-528A-4C4A-9980-7BBF1A8C9F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7656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EA29C-B683-424B-B1AE-C2DD36C1D688}" type="datetimeFigureOut">
              <a:rPr lang="de-DE" smtClean="0"/>
              <a:t>29.04.2019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1A160-528A-4C4A-9980-7BBF1A8C9F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7773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in/garycole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761416" y="2276872"/>
            <a:ext cx="601235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3600" b="1" dirty="0" smtClean="0"/>
              <a:t>The </a:t>
            </a:r>
            <a:r>
              <a:rPr lang="de-DE" sz="3600" b="1" dirty="0" err="1" smtClean="0"/>
              <a:t>structure</a:t>
            </a:r>
            <a:r>
              <a:rPr lang="de-DE" sz="3600" b="1" dirty="0" smtClean="0"/>
              <a:t> </a:t>
            </a:r>
            <a:r>
              <a:rPr lang="de-DE" sz="3600" b="1" dirty="0" err="1" smtClean="0"/>
              <a:t>of</a:t>
            </a:r>
            <a:r>
              <a:rPr lang="de-DE" sz="3600" b="1" dirty="0" smtClean="0"/>
              <a:t> </a:t>
            </a:r>
            <a:r>
              <a:rPr lang="de-DE" sz="3600" b="1" dirty="0" err="1" smtClean="0"/>
              <a:t>the</a:t>
            </a:r>
            <a:r>
              <a:rPr lang="de-DE" sz="3600" b="1" dirty="0" smtClean="0"/>
              <a:t> “</a:t>
            </a:r>
            <a:r>
              <a:rPr lang="de-DE" sz="3600" b="1" dirty="0" err="1" smtClean="0"/>
              <a:t>lectures</a:t>
            </a:r>
            <a:r>
              <a:rPr lang="de-DE" sz="3600" b="1" dirty="0" smtClean="0"/>
              <a:t>“</a:t>
            </a:r>
          </a:p>
          <a:p>
            <a:pPr algn="ctr"/>
            <a:endParaRPr lang="de-DE" sz="3600" b="1" dirty="0" smtClean="0"/>
          </a:p>
          <a:p>
            <a:pPr algn="ctr"/>
            <a:r>
              <a:rPr lang="de-DE" dirty="0" smtClean="0"/>
              <a:t>Klaus Wälde</a:t>
            </a:r>
          </a:p>
          <a:p>
            <a:pPr algn="ctr"/>
            <a:r>
              <a:rPr lang="de-DE" dirty="0" smtClean="0"/>
              <a:t>Gutenberg University Mainz</a:t>
            </a:r>
          </a:p>
          <a:p>
            <a:pPr algn="ctr"/>
            <a:r>
              <a:rPr lang="de-DE" dirty="0" smtClean="0"/>
              <a:t>www.waelde.com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19465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25960" y="548680"/>
            <a:ext cx="5038328" cy="722511"/>
          </a:xfrm>
        </p:spPr>
        <p:txBody>
          <a:bodyPr>
            <a:normAutofit/>
          </a:bodyPr>
          <a:lstStyle/>
          <a:p>
            <a:r>
              <a:rPr lang="en-US" sz="3000" dirty="0" smtClean="0"/>
              <a:t>Learning with and from experts</a:t>
            </a:r>
            <a:endParaRPr lang="en-US" sz="3000" dirty="0"/>
          </a:p>
        </p:txBody>
      </p:sp>
      <p:sp>
        <p:nvSpPr>
          <p:cNvPr id="5" name="Textfeld 4"/>
          <p:cNvSpPr txBox="1"/>
          <p:nvPr/>
        </p:nvSpPr>
        <p:spPr>
          <a:xfrm>
            <a:off x="2563848" y="1342509"/>
            <a:ext cx="3853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courtesy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Gary Colet</a:t>
            </a:r>
          </a:p>
          <a:p>
            <a:r>
              <a:rPr lang="de-DE" u="sng" dirty="0">
                <a:hlinkClick r:id="rId3"/>
              </a:rPr>
              <a:t>https://www.linkedin.com/in/garycolet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0989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6480" y="1271191"/>
            <a:ext cx="3011175" cy="2029800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300991"/>
            <a:ext cx="2749069" cy="2029800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329910" y="5346632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Socrates, Greek philosopher</a:t>
            </a:r>
          </a:p>
          <a:p>
            <a:pPr algn="ctr"/>
            <a:r>
              <a:rPr lang="en-US" dirty="0" smtClean="0"/>
              <a:t>470BC - 399BC</a:t>
            </a:r>
          </a:p>
          <a:p>
            <a:pPr algn="ctr"/>
            <a:r>
              <a:rPr lang="en-US" dirty="0" smtClean="0"/>
              <a:t>philosophical discourse vs. rhetoric</a:t>
            </a:r>
          </a:p>
          <a:p>
            <a:pPr algn="ctr"/>
            <a:r>
              <a:rPr lang="en-US" dirty="0" smtClean="0"/>
              <a:t>(in Plato’s Gorgias)</a:t>
            </a:r>
            <a:endParaRPr lang="en-US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6486" y="3300991"/>
            <a:ext cx="3224518" cy="2029800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4212754" y="5305323"/>
            <a:ext cx="322451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 smtClean="0"/>
              <a:t>Franz Liszt, Hungarian composer</a:t>
            </a:r>
          </a:p>
          <a:p>
            <a:pPr algn="ctr"/>
            <a:r>
              <a:rPr lang="en-US" sz="1700" dirty="0" smtClean="0"/>
              <a:t>1811 – 1886</a:t>
            </a:r>
          </a:p>
          <a:p>
            <a:pPr algn="ctr"/>
            <a:r>
              <a:rPr lang="en-US" sz="1700" dirty="0" smtClean="0"/>
              <a:t>teaching Master Classes letting</a:t>
            </a:r>
          </a:p>
          <a:p>
            <a:pPr algn="ctr"/>
            <a:r>
              <a:rPr lang="en-US" sz="1700" dirty="0" smtClean="0"/>
              <a:t>students discuss first</a:t>
            </a:r>
            <a:endParaRPr lang="en-US" sz="1700" dirty="0"/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2125960" y="618257"/>
            <a:ext cx="5038328" cy="722511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 smtClean="0"/>
              <a:t>Learning with and from experts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590374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562074"/>
          </a:xfrm>
        </p:spPr>
        <p:txBody>
          <a:bodyPr>
            <a:normAutofit/>
          </a:bodyPr>
          <a:lstStyle/>
          <a:p>
            <a:r>
              <a:rPr lang="en-US" sz="3000" dirty="0" smtClean="0"/>
              <a:t>The structure of the “lectures”</a:t>
            </a:r>
            <a:endParaRPr lang="en-US" sz="3000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475" y="1450569"/>
            <a:ext cx="1377582" cy="1048425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251520" y="2498993"/>
            <a:ext cx="381642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 smtClean="0"/>
              <a:t>1. Fix the learning objectives</a:t>
            </a:r>
            <a:endParaRPr lang="en-US" sz="1700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7981" y="1350931"/>
            <a:ext cx="3244259" cy="2405011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3653122" y="3559949"/>
            <a:ext cx="365518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 smtClean="0"/>
              <a:t>2. Illustration of approach for a first case study by the expert</a:t>
            </a:r>
            <a:endParaRPr lang="en-US" sz="1700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323" y="3968565"/>
            <a:ext cx="2526899" cy="1363196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539552" y="5405735"/>
            <a:ext cx="3456384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 smtClean="0"/>
              <a:t>3. Students go through another case study</a:t>
            </a:r>
          </a:p>
          <a:p>
            <a:pPr algn="ctr"/>
            <a:endParaRPr lang="en-US" sz="1700" dirty="0"/>
          </a:p>
          <a:p>
            <a:pPr algn="ctr"/>
            <a:r>
              <a:rPr lang="en-US" sz="1700" dirty="0" smtClean="0"/>
              <a:t>5. Some traditional lecture style (to complete an issue)</a:t>
            </a:r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427" y="4307089"/>
            <a:ext cx="2060278" cy="1365391"/>
          </a:xfrm>
          <a:prstGeom prst="rect">
            <a:avLst/>
          </a:prstGeom>
        </p:spPr>
      </p:pic>
      <p:sp>
        <p:nvSpPr>
          <p:cNvPr id="13" name="Textfeld 12"/>
          <p:cNvSpPr txBox="1"/>
          <p:nvPr/>
        </p:nvSpPr>
        <p:spPr>
          <a:xfrm>
            <a:off x="4593371" y="5765748"/>
            <a:ext cx="352839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 smtClean="0"/>
              <a:t>4. The expert view, contrasted with the students‘ views on the second case study</a:t>
            </a:r>
          </a:p>
        </p:txBody>
      </p:sp>
    </p:spTree>
    <p:extLst>
      <p:ext uri="{BB962C8B-B14F-4D97-AF65-F5344CB8AC3E}">
        <p14:creationId xmlns:p14="http://schemas.microsoft.com/office/powerpoint/2010/main" val="1582248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3" grpId="0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</Words>
  <Application>Microsoft Office PowerPoint</Application>
  <PresentationFormat>Bildschirmpräsentation (4:3)</PresentationFormat>
  <Paragraphs>28</Paragraphs>
  <Slides>4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Calibri</vt:lpstr>
      <vt:lpstr>Larissa</vt:lpstr>
      <vt:lpstr>PowerPoint-Präsentation</vt:lpstr>
      <vt:lpstr>Learning with and from experts</vt:lpstr>
      <vt:lpstr>PowerPoint-Präsentation</vt:lpstr>
      <vt:lpstr>The structure of the “lectures”</vt:lpstr>
    </vt:vector>
  </TitlesOfParts>
  <Company>Johannes Gutenberg-Universität Mainz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with and from experts</dc:title>
  <dc:creator>waelde@uni-mainz.de</dc:creator>
  <cp:lastModifiedBy>Bernardi, Silke</cp:lastModifiedBy>
  <cp:revision>30</cp:revision>
  <dcterms:created xsi:type="dcterms:W3CDTF">2014-04-11T08:42:08Z</dcterms:created>
  <dcterms:modified xsi:type="dcterms:W3CDTF">2019-04-29T07:35:39Z</dcterms:modified>
</cp:coreProperties>
</file>