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1"/>
  </p:notesMasterIdLst>
  <p:sldIdLst>
    <p:sldId id="257" r:id="rId2"/>
    <p:sldId id="394" r:id="rId3"/>
    <p:sldId id="311" r:id="rId4"/>
    <p:sldId id="397" r:id="rId5"/>
    <p:sldId id="396" r:id="rId6"/>
    <p:sldId id="442" r:id="rId7"/>
    <p:sldId id="400" r:id="rId8"/>
    <p:sldId id="398" r:id="rId9"/>
    <p:sldId id="399" r:id="rId10"/>
    <p:sldId id="401" r:id="rId11"/>
    <p:sldId id="441" r:id="rId12"/>
    <p:sldId id="402" r:id="rId13"/>
    <p:sldId id="403" r:id="rId14"/>
    <p:sldId id="405" r:id="rId15"/>
    <p:sldId id="404" r:id="rId16"/>
    <p:sldId id="406" r:id="rId17"/>
    <p:sldId id="407" r:id="rId18"/>
    <p:sldId id="408" r:id="rId19"/>
    <p:sldId id="409" r:id="rId20"/>
    <p:sldId id="410" r:id="rId21"/>
    <p:sldId id="411" r:id="rId22"/>
    <p:sldId id="412" r:id="rId23"/>
    <p:sldId id="413" r:id="rId24"/>
    <p:sldId id="415" r:id="rId25"/>
    <p:sldId id="416" r:id="rId26"/>
    <p:sldId id="417" r:id="rId27"/>
    <p:sldId id="418" r:id="rId28"/>
    <p:sldId id="419" r:id="rId29"/>
    <p:sldId id="420" r:id="rId30"/>
    <p:sldId id="421" r:id="rId31"/>
    <p:sldId id="422" r:id="rId32"/>
    <p:sldId id="443" r:id="rId33"/>
    <p:sldId id="424" r:id="rId34"/>
    <p:sldId id="425" r:id="rId35"/>
    <p:sldId id="427" r:id="rId36"/>
    <p:sldId id="428" r:id="rId37"/>
    <p:sldId id="429" r:id="rId38"/>
    <p:sldId id="430" r:id="rId39"/>
    <p:sldId id="431" r:id="rId40"/>
    <p:sldId id="432" r:id="rId41"/>
    <p:sldId id="433" r:id="rId42"/>
    <p:sldId id="434" r:id="rId43"/>
    <p:sldId id="436" r:id="rId44"/>
    <p:sldId id="437" r:id="rId45"/>
    <p:sldId id="439" r:id="rId46"/>
    <p:sldId id="438" r:id="rId47"/>
    <p:sldId id="440" r:id="rId48"/>
    <p:sldId id="435" r:id="rId49"/>
    <p:sldId id="395" r:id="rId50"/>
  </p:sldIdLst>
  <p:sldSz cx="9144000" cy="6858000" type="screen4x3"/>
  <p:notesSz cx="6797675" cy="9926638"/>
  <p:custDataLst>
    <p:tags r:id="rId52"/>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CC0000"/>
    <a:srgbClr val="9E0000"/>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8567" autoAdjust="0"/>
  </p:normalViewPr>
  <p:slideViewPr>
    <p:cSldViewPr>
      <p:cViewPr varScale="1">
        <p:scale>
          <a:sx n="56" d="100"/>
          <a:sy n="56" d="100"/>
        </p:scale>
        <p:origin x="1007" y="45"/>
      </p:cViewPr>
      <p:guideLst>
        <p:guide orient="horz" pos="2160"/>
        <p:guide pos="2880"/>
      </p:guideLst>
    </p:cSldViewPr>
  </p:slideViewPr>
  <p:outlineViewPr>
    <p:cViewPr>
      <p:scale>
        <a:sx n="33" d="100"/>
        <a:sy n="33" d="100"/>
      </p:scale>
      <p:origin x="0" y="2016"/>
    </p:cViewPr>
  </p:outlineViewPr>
  <p:notesTextViewPr>
    <p:cViewPr>
      <p:scale>
        <a:sx n="100" d="100"/>
        <a:sy n="100" d="100"/>
      </p:scale>
      <p:origin x="0" y="0"/>
    </p:cViewPr>
  </p:notesTextViewPr>
  <p:sorterViewPr>
    <p:cViewPr>
      <p:scale>
        <a:sx n="66" d="100"/>
        <a:sy n="66" d="100"/>
      </p:scale>
      <p:origin x="0" y="24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defTabSz="955675">
              <a:defRPr sz="1300"/>
            </a:lvl1pPr>
          </a:lstStyle>
          <a:p>
            <a:pPr>
              <a:defRPr/>
            </a:pPr>
            <a:endParaRPr lang="de-DE"/>
          </a:p>
        </p:txBody>
      </p:sp>
      <p:sp>
        <p:nvSpPr>
          <p:cNvPr id="3" name="Date Placeholder 2"/>
          <p:cNvSpPr>
            <a:spLocks noGrp="1"/>
          </p:cNvSpPr>
          <p:nvPr>
            <p:ph type="dt" idx="1"/>
          </p:nvPr>
        </p:nvSpPr>
        <p:spPr bwMode="auto">
          <a:xfrm>
            <a:off x="3849688"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defTabSz="955675">
              <a:defRPr sz="1300"/>
            </a:lvl1pPr>
          </a:lstStyle>
          <a:p>
            <a:pPr>
              <a:defRPr/>
            </a:pPr>
            <a:fld id="{9EF511BE-EE8E-41EB-93DA-A6FDB03B5F48}" type="datetimeFigureOut">
              <a:rPr lang="de-DE"/>
              <a:pPr>
                <a:defRPr/>
              </a:pPr>
              <a:t>28.04.2020</a:t>
            </a:fld>
            <a:endParaRPr lang="de-DE"/>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es Placeholder 4"/>
          <p:cNvSpPr>
            <a:spLocks noGrp="1"/>
          </p:cNvSpPr>
          <p:nvPr>
            <p:ph type="body" sz="quarter" idx="3"/>
          </p:nvPr>
        </p:nvSpPr>
        <p:spPr bwMode="auto">
          <a:xfrm>
            <a:off x="679450" y="4714875"/>
            <a:ext cx="5438775" cy="4467225"/>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a:p>
        </p:txBody>
      </p:sp>
      <p:sp>
        <p:nvSpPr>
          <p:cNvPr id="6" name="Footer Placeholder 5"/>
          <p:cNvSpPr>
            <a:spLocks noGrp="1"/>
          </p:cNvSpPr>
          <p:nvPr>
            <p:ph type="ftr" sz="quarter" idx="4"/>
          </p:nvPr>
        </p:nvSpPr>
        <p:spPr bwMode="auto">
          <a:xfrm>
            <a:off x="0" y="9429750"/>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defTabSz="955675">
              <a:defRPr sz="1300"/>
            </a:lvl1pPr>
          </a:lstStyle>
          <a:p>
            <a:pPr>
              <a:defRPr/>
            </a:pPr>
            <a:endParaRPr lang="de-DE"/>
          </a:p>
        </p:txBody>
      </p:sp>
      <p:sp>
        <p:nvSpPr>
          <p:cNvPr id="7" name="Slide Number Placeholder 6"/>
          <p:cNvSpPr>
            <a:spLocks noGrp="1"/>
          </p:cNvSpPr>
          <p:nvPr>
            <p:ph type="sldNum" sz="quarter" idx="5"/>
          </p:nvPr>
        </p:nvSpPr>
        <p:spPr bwMode="auto">
          <a:xfrm>
            <a:off x="3849688" y="9429750"/>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defTabSz="955675">
              <a:defRPr sz="1300"/>
            </a:lvl1pPr>
          </a:lstStyle>
          <a:p>
            <a:pPr>
              <a:defRPr/>
            </a:pPr>
            <a:fld id="{5FC8FFE4-419F-497D-9646-868B36177CCB}" type="slidenum">
              <a:rPr lang="de-DE"/>
              <a:pPr>
                <a:defRPr/>
              </a:pPr>
              <a:t>‹Nr.›</a:t>
            </a:fld>
            <a:endParaRPr lang="de-DE"/>
          </a:p>
        </p:txBody>
      </p:sp>
    </p:spTree>
    <p:extLst>
      <p:ext uri="{BB962C8B-B14F-4D97-AF65-F5344CB8AC3E}">
        <p14:creationId xmlns:p14="http://schemas.microsoft.com/office/powerpoint/2010/main" val="2081813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p>
        </p:txBody>
      </p:sp>
      <p:sp>
        <p:nvSpPr>
          <p:cNvPr id="40964"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1DDE6F53-E674-4253-B867-A58AF0384ACC}" type="slidenum">
              <a:rPr lang="de-DE" sz="1300"/>
              <a:pPr algn="r" eaLnBrk="1" hangingPunct="1"/>
              <a:t>1</a:t>
            </a:fld>
            <a:endParaRPr lang="de-DE"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10</a:t>
            </a:fld>
            <a:endParaRPr lang="de-DE" sz="1300"/>
          </a:p>
        </p:txBody>
      </p:sp>
    </p:spTree>
    <p:extLst>
      <p:ext uri="{BB962C8B-B14F-4D97-AF65-F5344CB8AC3E}">
        <p14:creationId xmlns:p14="http://schemas.microsoft.com/office/powerpoint/2010/main" val="2594660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11</a:t>
            </a:fld>
            <a:endParaRPr lang="de-DE" sz="1300"/>
          </a:p>
        </p:txBody>
      </p:sp>
    </p:spTree>
    <p:extLst>
      <p:ext uri="{BB962C8B-B14F-4D97-AF65-F5344CB8AC3E}">
        <p14:creationId xmlns:p14="http://schemas.microsoft.com/office/powerpoint/2010/main" val="205740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12</a:t>
            </a:fld>
            <a:endParaRPr lang="de-DE" sz="1300"/>
          </a:p>
        </p:txBody>
      </p:sp>
    </p:spTree>
    <p:extLst>
      <p:ext uri="{BB962C8B-B14F-4D97-AF65-F5344CB8AC3E}">
        <p14:creationId xmlns:p14="http://schemas.microsoft.com/office/powerpoint/2010/main" val="3297946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13</a:t>
            </a:fld>
            <a:endParaRPr lang="de-DE" sz="1300"/>
          </a:p>
        </p:txBody>
      </p:sp>
    </p:spTree>
    <p:extLst>
      <p:ext uri="{BB962C8B-B14F-4D97-AF65-F5344CB8AC3E}">
        <p14:creationId xmlns:p14="http://schemas.microsoft.com/office/powerpoint/2010/main" val="2987515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14</a:t>
            </a:fld>
            <a:endParaRPr lang="de-DE" sz="1300"/>
          </a:p>
        </p:txBody>
      </p:sp>
    </p:spTree>
    <p:extLst>
      <p:ext uri="{BB962C8B-B14F-4D97-AF65-F5344CB8AC3E}">
        <p14:creationId xmlns:p14="http://schemas.microsoft.com/office/powerpoint/2010/main" val="310561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15</a:t>
            </a:fld>
            <a:endParaRPr lang="de-DE" sz="1300"/>
          </a:p>
        </p:txBody>
      </p:sp>
    </p:spTree>
    <p:extLst>
      <p:ext uri="{BB962C8B-B14F-4D97-AF65-F5344CB8AC3E}">
        <p14:creationId xmlns:p14="http://schemas.microsoft.com/office/powerpoint/2010/main" val="2899416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16</a:t>
            </a:fld>
            <a:endParaRPr lang="de-DE" sz="1300"/>
          </a:p>
        </p:txBody>
      </p:sp>
    </p:spTree>
    <p:extLst>
      <p:ext uri="{BB962C8B-B14F-4D97-AF65-F5344CB8AC3E}">
        <p14:creationId xmlns:p14="http://schemas.microsoft.com/office/powerpoint/2010/main" val="85496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17</a:t>
            </a:fld>
            <a:endParaRPr lang="de-DE" sz="1300"/>
          </a:p>
        </p:txBody>
      </p:sp>
    </p:spTree>
    <p:extLst>
      <p:ext uri="{BB962C8B-B14F-4D97-AF65-F5344CB8AC3E}">
        <p14:creationId xmlns:p14="http://schemas.microsoft.com/office/powerpoint/2010/main" val="3208551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18</a:t>
            </a:fld>
            <a:endParaRPr lang="de-DE" sz="1300"/>
          </a:p>
        </p:txBody>
      </p:sp>
    </p:spTree>
    <p:extLst>
      <p:ext uri="{BB962C8B-B14F-4D97-AF65-F5344CB8AC3E}">
        <p14:creationId xmlns:p14="http://schemas.microsoft.com/office/powerpoint/2010/main" val="2260385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19</a:t>
            </a:fld>
            <a:endParaRPr lang="de-DE" sz="1300"/>
          </a:p>
        </p:txBody>
      </p:sp>
    </p:spTree>
    <p:extLst>
      <p:ext uri="{BB962C8B-B14F-4D97-AF65-F5344CB8AC3E}">
        <p14:creationId xmlns:p14="http://schemas.microsoft.com/office/powerpoint/2010/main" val="351482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2</a:t>
            </a:fld>
            <a:endParaRPr lang="de-DE" sz="1300"/>
          </a:p>
        </p:txBody>
      </p:sp>
    </p:spTree>
    <p:extLst>
      <p:ext uri="{BB962C8B-B14F-4D97-AF65-F5344CB8AC3E}">
        <p14:creationId xmlns:p14="http://schemas.microsoft.com/office/powerpoint/2010/main" val="3367867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20</a:t>
            </a:fld>
            <a:endParaRPr lang="de-DE" sz="1300"/>
          </a:p>
        </p:txBody>
      </p:sp>
    </p:spTree>
    <p:extLst>
      <p:ext uri="{BB962C8B-B14F-4D97-AF65-F5344CB8AC3E}">
        <p14:creationId xmlns:p14="http://schemas.microsoft.com/office/powerpoint/2010/main" val="3795851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21</a:t>
            </a:fld>
            <a:endParaRPr lang="de-DE" sz="1300"/>
          </a:p>
        </p:txBody>
      </p:sp>
    </p:spTree>
    <p:extLst>
      <p:ext uri="{BB962C8B-B14F-4D97-AF65-F5344CB8AC3E}">
        <p14:creationId xmlns:p14="http://schemas.microsoft.com/office/powerpoint/2010/main" val="2281875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22</a:t>
            </a:fld>
            <a:endParaRPr lang="de-DE" sz="1300"/>
          </a:p>
        </p:txBody>
      </p:sp>
    </p:spTree>
    <p:extLst>
      <p:ext uri="{BB962C8B-B14F-4D97-AF65-F5344CB8AC3E}">
        <p14:creationId xmlns:p14="http://schemas.microsoft.com/office/powerpoint/2010/main" val="1852201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23</a:t>
            </a:fld>
            <a:endParaRPr lang="de-DE" sz="1300"/>
          </a:p>
        </p:txBody>
      </p:sp>
    </p:spTree>
    <p:extLst>
      <p:ext uri="{BB962C8B-B14F-4D97-AF65-F5344CB8AC3E}">
        <p14:creationId xmlns:p14="http://schemas.microsoft.com/office/powerpoint/2010/main" val="1394018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24</a:t>
            </a:fld>
            <a:endParaRPr lang="de-DE" sz="1300"/>
          </a:p>
        </p:txBody>
      </p:sp>
    </p:spTree>
    <p:extLst>
      <p:ext uri="{BB962C8B-B14F-4D97-AF65-F5344CB8AC3E}">
        <p14:creationId xmlns:p14="http://schemas.microsoft.com/office/powerpoint/2010/main" val="410115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25</a:t>
            </a:fld>
            <a:endParaRPr lang="de-DE" sz="1300"/>
          </a:p>
        </p:txBody>
      </p:sp>
    </p:spTree>
    <p:extLst>
      <p:ext uri="{BB962C8B-B14F-4D97-AF65-F5344CB8AC3E}">
        <p14:creationId xmlns:p14="http://schemas.microsoft.com/office/powerpoint/2010/main" val="1208875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26</a:t>
            </a:fld>
            <a:endParaRPr lang="de-DE" sz="1300"/>
          </a:p>
        </p:txBody>
      </p:sp>
    </p:spTree>
    <p:extLst>
      <p:ext uri="{BB962C8B-B14F-4D97-AF65-F5344CB8AC3E}">
        <p14:creationId xmlns:p14="http://schemas.microsoft.com/office/powerpoint/2010/main" val="2162806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27</a:t>
            </a:fld>
            <a:endParaRPr lang="de-DE" sz="1300"/>
          </a:p>
        </p:txBody>
      </p:sp>
    </p:spTree>
    <p:extLst>
      <p:ext uri="{BB962C8B-B14F-4D97-AF65-F5344CB8AC3E}">
        <p14:creationId xmlns:p14="http://schemas.microsoft.com/office/powerpoint/2010/main" val="1069609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28</a:t>
            </a:fld>
            <a:endParaRPr lang="de-DE" sz="1300"/>
          </a:p>
        </p:txBody>
      </p:sp>
    </p:spTree>
    <p:extLst>
      <p:ext uri="{BB962C8B-B14F-4D97-AF65-F5344CB8AC3E}">
        <p14:creationId xmlns:p14="http://schemas.microsoft.com/office/powerpoint/2010/main" val="3167513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29</a:t>
            </a:fld>
            <a:endParaRPr lang="de-DE" sz="1300"/>
          </a:p>
        </p:txBody>
      </p:sp>
    </p:spTree>
    <p:extLst>
      <p:ext uri="{BB962C8B-B14F-4D97-AF65-F5344CB8AC3E}">
        <p14:creationId xmlns:p14="http://schemas.microsoft.com/office/powerpoint/2010/main" val="378825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3</a:t>
            </a:fld>
            <a:endParaRPr lang="de-DE"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30</a:t>
            </a:fld>
            <a:endParaRPr lang="de-DE" sz="1300"/>
          </a:p>
        </p:txBody>
      </p:sp>
    </p:spTree>
    <p:extLst>
      <p:ext uri="{BB962C8B-B14F-4D97-AF65-F5344CB8AC3E}">
        <p14:creationId xmlns:p14="http://schemas.microsoft.com/office/powerpoint/2010/main" val="1563518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31</a:t>
            </a:fld>
            <a:endParaRPr lang="de-DE" sz="1300"/>
          </a:p>
        </p:txBody>
      </p:sp>
    </p:spTree>
    <p:extLst>
      <p:ext uri="{BB962C8B-B14F-4D97-AF65-F5344CB8AC3E}">
        <p14:creationId xmlns:p14="http://schemas.microsoft.com/office/powerpoint/2010/main" val="3935298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32</a:t>
            </a:fld>
            <a:endParaRPr lang="de-DE" sz="1300"/>
          </a:p>
        </p:txBody>
      </p:sp>
    </p:spTree>
    <p:extLst>
      <p:ext uri="{BB962C8B-B14F-4D97-AF65-F5344CB8AC3E}">
        <p14:creationId xmlns:p14="http://schemas.microsoft.com/office/powerpoint/2010/main" val="1173704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33</a:t>
            </a:fld>
            <a:endParaRPr lang="de-DE" sz="1300"/>
          </a:p>
        </p:txBody>
      </p:sp>
    </p:spTree>
    <p:extLst>
      <p:ext uri="{BB962C8B-B14F-4D97-AF65-F5344CB8AC3E}">
        <p14:creationId xmlns:p14="http://schemas.microsoft.com/office/powerpoint/2010/main" val="401874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34</a:t>
            </a:fld>
            <a:endParaRPr lang="de-DE" sz="1300"/>
          </a:p>
        </p:txBody>
      </p:sp>
    </p:spTree>
    <p:extLst>
      <p:ext uri="{BB962C8B-B14F-4D97-AF65-F5344CB8AC3E}">
        <p14:creationId xmlns:p14="http://schemas.microsoft.com/office/powerpoint/2010/main" val="2492419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35</a:t>
            </a:fld>
            <a:endParaRPr lang="de-DE" sz="1300"/>
          </a:p>
        </p:txBody>
      </p:sp>
    </p:spTree>
    <p:extLst>
      <p:ext uri="{BB962C8B-B14F-4D97-AF65-F5344CB8AC3E}">
        <p14:creationId xmlns:p14="http://schemas.microsoft.com/office/powerpoint/2010/main" val="3095076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36</a:t>
            </a:fld>
            <a:endParaRPr lang="de-DE" sz="1300"/>
          </a:p>
        </p:txBody>
      </p:sp>
    </p:spTree>
    <p:extLst>
      <p:ext uri="{BB962C8B-B14F-4D97-AF65-F5344CB8AC3E}">
        <p14:creationId xmlns:p14="http://schemas.microsoft.com/office/powerpoint/2010/main" val="1154473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37</a:t>
            </a:fld>
            <a:endParaRPr lang="de-DE" sz="1300"/>
          </a:p>
        </p:txBody>
      </p:sp>
    </p:spTree>
    <p:extLst>
      <p:ext uri="{BB962C8B-B14F-4D97-AF65-F5344CB8AC3E}">
        <p14:creationId xmlns:p14="http://schemas.microsoft.com/office/powerpoint/2010/main" val="3314547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38</a:t>
            </a:fld>
            <a:endParaRPr lang="de-DE" sz="1300"/>
          </a:p>
        </p:txBody>
      </p:sp>
    </p:spTree>
    <p:extLst>
      <p:ext uri="{BB962C8B-B14F-4D97-AF65-F5344CB8AC3E}">
        <p14:creationId xmlns:p14="http://schemas.microsoft.com/office/powerpoint/2010/main" val="3223849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39</a:t>
            </a:fld>
            <a:endParaRPr lang="de-DE" sz="1300"/>
          </a:p>
        </p:txBody>
      </p:sp>
    </p:spTree>
    <p:extLst>
      <p:ext uri="{BB962C8B-B14F-4D97-AF65-F5344CB8AC3E}">
        <p14:creationId xmlns:p14="http://schemas.microsoft.com/office/powerpoint/2010/main" val="105242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4</a:t>
            </a:fld>
            <a:endParaRPr lang="de-DE" sz="1300"/>
          </a:p>
        </p:txBody>
      </p:sp>
    </p:spTree>
    <p:extLst>
      <p:ext uri="{BB962C8B-B14F-4D97-AF65-F5344CB8AC3E}">
        <p14:creationId xmlns:p14="http://schemas.microsoft.com/office/powerpoint/2010/main" val="3304731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40</a:t>
            </a:fld>
            <a:endParaRPr lang="de-DE" sz="1300"/>
          </a:p>
        </p:txBody>
      </p:sp>
    </p:spTree>
    <p:extLst>
      <p:ext uri="{BB962C8B-B14F-4D97-AF65-F5344CB8AC3E}">
        <p14:creationId xmlns:p14="http://schemas.microsoft.com/office/powerpoint/2010/main" val="64644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41</a:t>
            </a:fld>
            <a:endParaRPr lang="de-DE" sz="1300"/>
          </a:p>
        </p:txBody>
      </p:sp>
    </p:spTree>
    <p:extLst>
      <p:ext uri="{BB962C8B-B14F-4D97-AF65-F5344CB8AC3E}">
        <p14:creationId xmlns:p14="http://schemas.microsoft.com/office/powerpoint/2010/main" val="1144226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42</a:t>
            </a:fld>
            <a:endParaRPr lang="de-DE" sz="1300"/>
          </a:p>
        </p:txBody>
      </p:sp>
    </p:spTree>
    <p:extLst>
      <p:ext uri="{BB962C8B-B14F-4D97-AF65-F5344CB8AC3E}">
        <p14:creationId xmlns:p14="http://schemas.microsoft.com/office/powerpoint/2010/main" val="3264003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43</a:t>
            </a:fld>
            <a:endParaRPr lang="de-DE" sz="1300"/>
          </a:p>
        </p:txBody>
      </p:sp>
    </p:spTree>
    <p:extLst>
      <p:ext uri="{BB962C8B-B14F-4D97-AF65-F5344CB8AC3E}">
        <p14:creationId xmlns:p14="http://schemas.microsoft.com/office/powerpoint/2010/main" val="560748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44</a:t>
            </a:fld>
            <a:endParaRPr lang="de-DE" sz="1300"/>
          </a:p>
        </p:txBody>
      </p:sp>
    </p:spTree>
    <p:extLst>
      <p:ext uri="{BB962C8B-B14F-4D97-AF65-F5344CB8AC3E}">
        <p14:creationId xmlns:p14="http://schemas.microsoft.com/office/powerpoint/2010/main" val="2206587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45</a:t>
            </a:fld>
            <a:endParaRPr lang="de-DE" sz="1300"/>
          </a:p>
        </p:txBody>
      </p:sp>
    </p:spTree>
    <p:extLst>
      <p:ext uri="{BB962C8B-B14F-4D97-AF65-F5344CB8AC3E}">
        <p14:creationId xmlns:p14="http://schemas.microsoft.com/office/powerpoint/2010/main" val="1935627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46</a:t>
            </a:fld>
            <a:endParaRPr lang="de-DE" sz="1300"/>
          </a:p>
        </p:txBody>
      </p:sp>
    </p:spTree>
    <p:extLst>
      <p:ext uri="{BB962C8B-B14F-4D97-AF65-F5344CB8AC3E}">
        <p14:creationId xmlns:p14="http://schemas.microsoft.com/office/powerpoint/2010/main" val="3302776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47</a:t>
            </a:fld>
            <a:endParaRPr lang="de-DE" sz="1300"/>
          </a:p>
        </p:txBody>
      </p:sp>
    </p:spTree>
    <p:extLst>
      <p:ext uri="{BB962C8B-B14F-4D97-AF65-F5344CB8AC3E}">
        <p14:creationId xmlns:p14="http://schemas.microsoft.com/office/powerpoint/2010/main" val="676023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48</a:t>
            </a:fld>
            <a:endParaRPr lang="de-DE" sz="1300"/>
          </a:p>
        </p:txBody>
      </p:sp>
    </p:spTree>
    <p:extLst>
      <p:ext uri="{BB962C8B-B14F-4D97-AF65-F5344CB8AC3E}">
        <p14:creationId xmlns:p14="http://schemas.microsoft.com/office/powerpoint/2010/main" val="1415019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49</a:t>
            </a:fld>
            <a:endParaRPr lang="de-DE" sz="1300"/>
          </a:p>
        </p:txBody>
      </p:sp>
    </p:spTree>
    <p:extLst>
      <p:ext uri="{BB962C8B-B14F-4D97-AF65-F5344CB8AC3E}">
        <p14:creationId xmlns:p14="http://schemas.microsoft.com/office/powerpoint/2010/main" val="1764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5</a:t>
            </a:fld>
            <a:endParaRPr lang="de-DE" sz="1300"/>
          </a:p>
        </p:txBody>
      </p:sp>
    </p:spTree>
    <p:extLst>
      <p:ext uri="{BB962C8B-B14F-4D97-AF65-F5344CB8AC3E}">
        <p14:creationId xmlns:p14="http://schemas.microsoft.com/office/powerpoint/2010/main" val="398093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6</a:t>
            </a:fld>
            <a:endParaRPr lang="de-DE" sz="1300"/>
          </a:p>
        </p:txBody>
      </p:sp>
    </p:spTree>
    <p:extLst>
      <p:ext uri="{BB962C8B-B14F-4D97-AF65-F5344CB8AC3E}">
        <p14:creationId xmlns:p14="http://schemas.microsoft.com/office/powerpoint/2010/main" val="307193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7</a:t>
            </a:fld>
            <a:endParaRPr lang="de-DE" sz="1300"/>
          </a:p>
        </p:txBody>
      </p:sp>
    </p:spTree>
    <p:extLst>
      <p:ext uri="{BB962C8B-B14F-4D97-AF65-F5344CB8AC3E}">
        <p14:creationId xmlns:p14="http://schemas.microsoft.com/office/powerpoint/2010/main" val="335312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8</a:t>
            </a:fld>
            <a:endParaRPr lang="de-DE" sz="1300"/>
          </a:p>
        </p:txBody>
      </p:sp>
    </p:spTree>
    <p:extLst>
      <p:ext uri="{BB962C8B-B14F-4D97-AF65-F5344CB8AC3E}">
        <p14:creationId xmlns:p14="http://schemas.microsoft.com/office/powerpoint/2010/main" val="380712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dirty="0"/>
              <a:t>Helbing: Unsere Wirtschaft und Handelspolitik sind geprägt von der Theorie rationaler Akteure, in der Individuen optimale und selbstsüchtige Entscheidungen treffen. Darüber hinaus wird angenommen, dass es das Gemeinwohl optimiert, wenn Individuen das tun, was am besten für sie selber ist. Aber ist das wirklich so? Oder kann es sich auszahlen, auf den anderen Rücksicht zu nehmen und Verzicht zu üben? Und wie verhalten sich Menschen wirklich? Diese Fragen werden mit Computermodellen und Resultaten aus Laborexperimenten näher untersucht, mit überraschenden Resultaten!</a:t>
            </a:r>
          </a:p>
          <a:p>
            <a:pPr eaLnBrk="1" hangingPunct="1">
              <a:spcBef>
                <a:spcPct val="0"/>
              </a:spcBef>
            </a:pPr>
            <a:endParaRPr lang="de-DE" dirty="0"/>
          </a:p>
          <a:p>
            <a:pPr eaLnBrk="1" hangingPunct="1">
              <a:spcBef>
                <a:spcPct val="0"/>
              </a:spcBef>
            </a:pPr>
            <a:r>
              <a:rPr lang="de-DE" dirty="0"/>
              <a:t>Haynes: Häufig haben wir das Gefühl, uns "frei" entscheiden zu können, ohne durch äußere oder innere Zwänge eingeschränkt zu sein. Dieser Eindruck der Willensfreiheit wird jedoch durch die neuere Hirnforschung in Frage gestellt. Mit Hilfe moderner Mustererkennungsalgorithmen ist es möglich, freie Willensentscheidungen aus den zeitlich davor stattfindenden Hirnprozessen vorherzusagen. Bedeutet dies, dass unser "freier Wille" durch die Hirnaktivität vorbestimmt ist? Der Vortrag führt in dieses spannende Forschungsgebiet ein und diskutiert, welche großen Aufgaben die Neurowissenschaft der Willensprozesse noch zu bewältigen hat.</a:t>
            </a:r>
          </a:p>
          <a:p>
            <a:pPr eaLnBrk="1" hangingPunct="1">
              <a:spcBef>
                <a:spcPct val="0"/>
              </a:spcBef>
            </a:pPr>
            <a:endParaRPr lang="de-DE" dirty="0"/>
          </a:p>
          <a:p>
            <a:pPr eaLnBrk="1" hangingPunct="1">
              <a:spcBef>
                <a:spcPct val="0"/>
              </a:spcBef>
            </a:pPr>
            <a:r>
              <a:rPr lang="de-DE" dirty="0" err="1"/>
              <a:t>Galesic</a:t>
            </a:r>
            <a:r>
              <a:rPr lang="de-DE" dirty="0"/>
              <a:t>: </a:t>
            </a:r>
            <a:r>
              <a:rPr lang="en-US" dirty="0"/>
              <a:t>Since the Enlightenment, rationality has been set above intuition and associated with male thought, while intuition has become linked with female thought. Do these stereotypes still exist today? If they do, are they the same for different domains of life? And are they stable across age groups, gender, and culture? We investigated these questions in two countries that differ in women's traditional roles, using representative national samples of 1,016 people in Germany and 1,002 people in Spain. Participants reported their beliefs about men's and women's intuitions for nine personal and professional domains. The main results are: Substantial stereotypes about intuition exist; these are highly domain-specific rather than general; most strikingly, these do not differ in sign and size between age groups. Moreover, in every domain, substantial in-group preferences exist: Females believe more strongly in the intuitive power of women, and males in that of men. Across domains, stereotypes about gender-specific intuition are more frequent in Germany, even though Spain has a stronger Catholic tradition and political history of conservative gender roles. </a:t>
            </a:r>
          </a:p>
          <a:p>
            <a:pPr eaLnBrk="1" hangingPunct="1">
              <a:spcBef>
                <a:spcPct val="0"/>
              </a:spcBef>
            </a:pPr>
            <a:endParaRPr lang="en-US" dirty="0"/>
          </a:p>
          <a:p>
            <a:pPr eaLnBrk="1" hangingPunct="1">
              <a:spcBef>
                <a:spcPct val="0"/>
              </a:spcBef>
            </a:pPr>
            <a:r>
              <a:rPr lang="en-US" dirty="0" err="1"/>
              <a:t>Pfister</a:t>
            </a:r>
            <a:r>
              <a:rPr lang="en-US" dirty="0"/>
              <a:t>: </a:t>
            </a:r>
            <a:r>
              <a:rPr lang="de-DE" dirty="0"/>
              <a:t>Die Wahl zu haben und sich entscheiden zu können, gilt als Kernbestandteil unseres Selbstverständnisses als autonomes, freies Individuum. Unterstellen wir einmal, dass der Mensch in gewissen Grenzen frei entscheiden kann, bleibt die Frage offen, ob und unter welchen Bedingungen seine Entscheidungen gut, richtig und erfolgreich sind. Gerade bei schwierigen Entscheidungen, wenn viele unterschiedliche Aspekte zu berücksichtigen, unsichere Konsequenzen zu beurteilen und kurz- und langfristige Folgen abzuwägen sind, ist unklar, wie man am besten zu einer vernünftigen Entscheidung kommt. Sich entscheiden zu müssen erscheint dann oft eher als Qual denn als Freude an der Wahl. Die verhaltenswissenschaftliche Forschung hat sich in den letzten Jahren intensiv damit beschäftigt, welche Rolle Intuitionen und Emotionen dabei spielen. Der Vortrag wird sich damit beschäftigen, was mit intuitiven und gefühlsmäßigen Entscheidungen gemeint sein kann, und der Frage nachgehen, wann es besser ist, sich auf seine Intuition (sein 'Bauchgefühl') zu verlassen, und wann es vernünftiger ist, die Anstrengung auf sich zu nehmen, intensiv und systematisch über ein Entscheidungsproblem nachzudenken</a:t>
            </a:r>
          </a:p>
        </p:txBody>
      </p:sp>
      <p:sp>
        <p:nvSpPr>
          <p:cNvPr id="41988" name="Slide Number Placeholder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hangingPunct="1"/>
            <a:fld id="{A8886117-AFB1-4063-AA94-168AE88DF8F0}" type="slidenum">
              <a:rPr lang="de-DE" sz="1300"/>
              <a:pPr algn="r" eaLnBrk="1" hangingPunct="1"/>
              <a:t>9</a:t>
            </a:fld>
            <a:endParaRPr lang="de-DE" sz="1300"/>
          </a:p>
        </p:txBody>
      </p:sp>
    </p:spTree>
    <p:extLst>
      <p:ext uri="{BB962C8B-B14F-4D97-AF65-F5344CB8AC3E}">
        <p14:creationId xmlns:p14="http://schemas.microsoft.com/office/powerpoint/2010/main" val="250739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F7F6D60-886C-45DD-B048-66C316A65D02}" type="slidenum">
              <a:rPr lang="de-DE"/>
              <a:pPr>
                <a:defRPr/>
              </a:pPr>
              <a:t>‹Nr.›</a:t>
            </a:fld>
            <a:endParaRPr lang="de-DE"/>
          </a:p>
        </p:txBody>
      </p:sp>
    </p:spTree>
    <p:extLst>
      <p:ext uri="{BB962C8B-B14F-4D97-AF65-F5344CB8AC3E}">
        <p14:creationId xmlns:p14="http://schemas.microsoft.com/office/powerpoint/2010/main" val="143600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259289C-DD06-41F7-95FE-A772C9973462}" type="slidenum">
              <a:rPr lang="de-DE"/>
              <a:pPr>
                <a:defRPr/>
              </a:pPr>
              <a:t>‹Nr.›</a:t>
            </a:fld>
            <a:endParaRPr lang="de-DE"/>
          </a:p>
        </p:txBody>
      </p:sp>
    </p:spTree>
    <p:extLst>
      <p:ext uri="{BB962C8B-B14F-4D97-AF65-F5344CB8AC3E}">
        <p14:creationId xmlns:p14="http://schemas.microsoft.com/office/powerpoint/2010/main" val="169288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BC390D6-DD60-43F2-B0E3-8F7F13A3D47F}" type="slidenum">
              <a:rPr lang="de-DE"/>
              <a:pPr>
                <a:defRPr/>
              </a:pPr>
              <a:t>‹Nr.›</a:t>
            </a:fld>
            <a:endParaRPr lang="de-DE"/>
          </a:p>
        </p:txBody>
      </p:sp>
    </p:spTree>
    <p:extLst>
      <p:ext uri="{BB962C8B-B14F-4D97-AF65-F5344CB8AC3E}">
        <p14:creationId xmlns:p14="http://schemas.microsoft.com/office/powerpoint/2010/main" val="193913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3586A6C-8CCF-4022-9BA0-7A94A028EAA2}" type="slidenum">
              <a:rPr lang="de-DE"/>
              <a:pPr>
                <a:defRPr/>
              </a:pPr>
              <a:t>‹Nr.›</a:t>
            </a:fld>
            <a:endParaRPr lang="de-DE"/>
          </a:p>
        </p:txBody>
      </p:sp>
    </p:spTree>
    <p:extLst>
      <p:ext uri="{BB962C8B-B14F-4D97-AF65-F5344CB8AC3E}">
        <p14:creationId xmlns:p14="http://schemas.microsoft.com/office/powerpoint/2010/main" val="290237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22BF8A9-D955-405A-9095-077AFDD779EE}" type="slidenum">
              <a:rPr lang="de-DE"/>
              <a:pPr>
                <a:defRPr/>
              </a:pPr>
              <a:t>‹Nr.›</a:t>
            </a:fld>
            <a:endParaRPr lang="de-DE"/>
          </a:p>
        </p:txBody>
      </p:sp>
    </p:spTree>
    <p:extLst>
      <p:ext uri="{BB962C8B-B14F-4D97-AF65-F5344CB8AC3E}">
        <p14:creationId xmlns:p14="http://schemas.microsoft.com/office/powerpoint/2010/main" val="231162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A9009FC-11CA-4766-BDC7-EBF20271D893}" type="slidenum">
              <a:rPr lang="de-DE"/>
              <a:pPr>
                <a:defRPr/>
              </a:pPr>
              <a:t>‹Nr.›</a:t>
            </a:fld>
            <a:endParaRPr lang="de-DE"/>
          </a:p>
        </p:txBody>
      </p:sp>
    </p:spTree>
    <p:extLst>
      <p:ext uri="{BB962C8B-B14F-4D97-AF65-F5344CB8AC3E}">
        <p14:creationId xmlns:p14="http://schemas.microsoft.com/office/powerpoint/2010/main" val="133339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00BB16D0-71EA-429D-953A-DCB983B23F40}" type="slidenum">
              <a:rPr lang="de-DE"/>
              <a:pPr>
                <a:defRPr/>
              </a:pPr>
              <a:t>‹Nr.›</a:t>
            </a:fld>
            <a:endParaRPr lang="de-DE"/>
          </a:p>
        </p:txBody>
      </p:sp>
    </p:spTree>
    <p:extLst>
      <p:ext uri="{BB962C8B-B14F-4D97-AF65-F5344CB8AC3E}">
        <p14:creationId xmlns:p14="http://schemas.microsoft.com/office/powerpoint/2010/main" val="259337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A4DA2DBD-7E97-4F1A-A48B-77F85E41E415}" type="slidenum">
              <a:rPr lang="de-DE"/>
              <a:pPr>
                <a:defRPr/>
              </a:pPr>
              <a:t>‹Nr.›</a:t>
            </a:fld>
            <a:endParaRPr lang="de-DE"/>
          </a:p>
        </p:txBody>
      </p:sp>
    </p:spTree>
    <p:extLst>
      <p:ext uri="{BB962C8B-B14F-4D97-AF65-F5344CB8AC3E}">
        <p14:creationId xmlns:p14="http://schemas.microsoft.com/office/powerpoint/2010/main" val="212573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9D759C92-2F58-45F2-A4C4-F78AD4F153D9}" type="slidenum">
              <a:rPr lang="de-DE"/>
              <a:pPr>
                <a:defRPr/>
              </a:pPr>
              <a:t>‹Nr.›</a:t>
            </a:fld>
            <a:endParaRPr lang="de-DE"/>
          </a:p>
        </p:txBody>
      </p:sp>
    </p:spTree>
    <p:extLst>
      <p:ext uri="{BB962C8B-B14F-4D97-AF65-F5344CB8AC3E}">
        <p14:creationId xmlns:p14="http://schemas.microsoft.com/office/powerpoint/2010/main" val="264948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3A5AC49-99AE-46C6-B956-154E8DE0C1A2}" type="slidenum">
              <a:rPr lang="de-DE"/>
              <a:pPr>
                <a:defRPr/>
              </a:pPr>
              <a:t>‹Nr.›</a:t>
            </a:fld>
            <a:endParaRPr lang="de-DE"/>
          </a:p>
        </p:txBody>
      </p:sp>
    </p:spTree>
    <p:extLst>
      <p:ext uri="{BB962C8B-B14F-4D97-AF65-F5344CB8AC3E}">
        <p14:creationId xmlns:p14="http://schemas.microsoft.com/office/powerpoint/2010/main" val="267086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0997DF4E-E7AC-4C50-828C-7725974DFB11}" type="slidenum">
              <a:rPr lang="de-DE"/>
              <a:pPr>
                <a:defRPr/>
              </a:pPr>
              <a:t>‹Nr.›</a:t>
            </a:fld>
            <a:endParaRPr lang="de-DE"/>
          </a:p>
        </p:txBody>
      </p:sp>
    </p:spTree>
    <p:extLst>
      <p:ext uri="{BB962C8B-B14F-4D97-AF65-F5344CB8AC3E}">
        <p14:creationId xmlns:p14="http://schemas.microsoft.com/office/powerpoint/2010/main" val="316393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366A9C-3FDA-48B8-9F77-3D375531B395}"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30175" y="1828800"/>
            <a:ext cx="9372600" cy="2133600"/>
          </a:xfrm>
        </p:spPr>
        <p:txBody>
          <a:bodyPr/>
          <a:lstStyle/>
          <a:p>
            <a:r>
              <a:rPr lang="de-DE" sz="3200" b="1" dirty="0"/>
              <a:t>Covid-19 in Deutschland </a:t>
            </a:r>
            <a:br>
              <a:rPr lang="de-DE" sz="3200" b="1" dirty="0"/>
            </a:br>
            <a:r>
              <a:rPr lang="de-DE" sz="3200" b="1" dirty="0"/>
              <a:t>– </a:t>
            </a:r>
            <a:br>
              <a:rPr lang="de-DE" sz="3200" b="1" dirty="0"/>
            </a:br>
            <a:r>
              <a:rPr lang="de-DE" sz="3200" b="1" dirty="0"/>
              <a:t>Erklärung, Prognose und der Einfluss gesundheitspolitischer Maßnahmen</a:t>
            </a:r>
            <a:endParaRPr lang="de-DE" sz="3200" dirty="0"/>
          </a:p>
        </p:txBody>
      </p:sp>
      <p:sp>
        <p:nvSpPr>
          <p:cNvPr id="2051" name="Rectangle 6"/>
          <p:cNvSpPr>
            <a:spLocks noChangeArrowheads="1"/>
          </p:cNvSpPr>
          <p:nvPr/>
        </p:nvSpPr>
        <p:spPr bwMode="auto">
          <a:xfrm>
            <a:off x="0" y="6629400"/>
            <a:ext cx="9144000" cy="2286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2052"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8"/>
          <p:cNvSpPr txBox="1">
            <a:spLocks noChangeArrowheads="1"/>
          </p:cNvSpPr>
          <p:nvPr/>
        </p:nvSpPr>
        <p:spPr bwMode="auto">
          <a:xfrm>
            <a:off x="477020" y="4514671"/>
            <a:ext cx="82725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28. April 2020</a:t>
            </a:r>
          </a:p>
          <a:p>
            <a:pPr algn="ctr" eaLnBrk="1" hangingPunct="1"/>
            <a:endParaRPr lang="en-US" dirty="0"/>
          </a:p>
          <a:p>
            <a:pPr algn="ctr" eaLnBrk="1" hangingPunct="1"/>
            <a:r>
              <a:rPr lang="en-US" dirty="0"/>
              <a:t>Jean Roch Donsimoni, Bodo Plachter, </a:t>
            </a:r>
            <a:r>
              <a:rPr lang="de-DE" dirty="0"/>
              <a:t>Klaus Wälde, Constantin Weiser (Mainz)</a:t>
            </a:r>
            <a:br>
              <a:rPr lang="de-DE" dirty="0"/>
            </a:br>
            <a:r>
              <a:rPr lang="en-US" dirty="0"/>
              <a:t>René </a:t>
            </a:r>
            <a:r>
              <a:rPr lang="en-US" dirty="0" err="1"/>
              <a:t>Glawion</a:t>
            </a:r>
            <a:r>
              <a:rPr lang="en-US" dirty="0"/>
              <a:t> (Hamburg)</a:t>
            </a:r>
            <a:br>
              <a:rPr lang="de-DE" dirty="0"/>
            </a:br>
            <a:r>
              <a:rPr lang="de-DE" dirty="0"/>
              <a:t>Jens Timmer (Freiburg)</a:t>
            </a:r>
            <a:br>
              <a:rPr lang="de-DE" dirty="0"/>
            </a:br>
            <a:r>
              <a:rPr lang="en-US" dirty="0"/>
              <a:t>Tobias Hartl, </a:t>
            </a:r>
            <a:r>
              <a:rPr lang="de-DE" dirty="0"/>
              <a:t>Enzo Weber (Regensburg)</a:t>
            </a:r>
          </a:p>
        </p:txBody>
      </p:sp>
      <p:pic>
        <p:nvPicPr>
          <p:cNvPr id="2054"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75386"/>
    </mc:Choice>
    <mc:Fallback xmlns="">
      <p:transition spd="slow" advTm="753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Tree>
    <p:extLst>
      <p:ext uri="{BB962C8B-B14F-4D97-AF65-F5344CB8AC3E}">
        <p14:creationId xmlns:p14="http://schemas.microsoft.com/office/powerpoint/2010/main" val="253817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2" name="Textfeld 1">
            <a:extLst>
              <a:ext uri="{FF2B5EF4-FFF2-40B4-BE49-F238E27FC236}">
                <a16:creationId xmlns:a16="http://schemas.microsoft.com/office/drawing/2014/main" id="{61EFAB81-449A-4376-87E6-9C0221BF3994}"/>
              </a:ext>
            </a:extLst>
          </p:cNvPr>
          <p:cNvSpPr txBox="1"/>
          <p:nvPr/>
        </p:nvSpPr>
        <p:spPr>
          <a:xfrm>
            <a:off x="381000" y="2743200"/>
            <a:ext cx="8881470" cy="2554545"/>
          </a:xfrm>
          <a:prstGeom prst="rect">
            <a:avLst/>
          </a:prstGeom>
          <a:noFill/>
        </p:spPr>
        <p:txBody>
          <a:bodyPr wrap="none" rtlCol="0">
            <a:spAutoFit/>
          </a:bodyPr>
          <a:lstStyle/>
          <a:p>
            <a:pPr marL="285750" indent="-285750">
              <a:buFont typeface="Arial" panose="020B0604020202020204" pitchFamily="34" charset="0"/>
              <a:buChar char="•"/>
            </a:pPr>
            <a:r>
              <a:rPr lang="de-DE" sz="2000" dirty="0"/>
              <a:t>Bisherige Analyse: GPM beigetragen, Ausbreitung Covid-19 zu reduzieren</a:t>
            </a:r>
          </a:p>
          <a:p>
            <a:pPr marL="285750" indent="-285750">
              <a:buFont typeface="Arial" panose="020B0604020202020204" pitchFamily="34" charset="0"/>
              <a:buChar char="•"/>
            </a:pPr>
            <a:r>
              <a:rPr lang="de-DE" sz="2000" dirty="0"/>
              <a:t>Möchte man Gefühl für Gesamtverlauf: mathematische Modelle</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Zentrale Frage: Parameterwerte</a:t>
            </a:r>
          </a:p>
          <a:p>
            <a:pPr marL="800100" lvl="1" indent="-342900">
              <a:buFont typeface="Courier New" panose="02070309020205020404" pitchFamily="49" charset="0"/>
              <a:buChar char="o"/>
            </a:pPr>
            <a:r>
              <a:rPr lang="de-DE" sz="2000" dirty="0"/>
              <a:t>Einige folgen direkt aus beobachteten Infektionszahlen</a:t>
            </a:r>
          </a:p>
          <a:p>
            <a:pPr marL="800100" lvl="1" indent="-342900">
              <a:buFont typeface="Courier New" panose="02070309020205020404" pitchFamily="49" charset="0"/>
              <a:buChar char="o"/>
            </a:pPr>
            <a:r>
              <a:rPr lang="de-DE" sz="2000" dirty="0"/>
              <a:t>Andere vermutlich erst in einigen Jahren bekannt</a:t>
            </a:r>
          </a:p>
          <a:p>
            <a:pPr marL="800100" lvl="1" indent="-342900">
              <a:buFont typeface="Courier New" panose="02070309020205020404" pitchFamily="49" charset="0"/>
              <a:buChar char="o"/>
            </a:pPr>
            <a:r>
              <a:rPr lang="de-DE" sz="2000" dirty="0"/>
              <a:t> Zum Abschätzen der Plausibilität Blick in die Geschichte </a:t>
            </a:r>
          </a:p>
          <a:p>
            <a:endParaRPr lang="de-DE" sz="2000" dirty="0"/>
          </a:p>
        </p:txBody>
      </p:sp>
    </p:spTree>
    <p:extLst>
      <p:ext uri="{BB962C8B-B14F-4D97-AF65-F5344CB8AC3E}">
        <p14:creationId xmlns:p14="http://schemas.microsoft.com/office/powerpoint/2010/main" val="276989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graphicFrame>
        <p:nvGraphicFramePr>
          <p:cNvPr id="6" name="Tabelle 5">
            <a:extLst>
              <a:ext uri="{FF2B5EF4-FFF2-40B4-BE49-F238E27FC236}">
                <a16:creationId xmlns:a16="http://schemas.microsoft.com/office/drawing/2014/main" id="{53D46ADB-A62B-427F-8E20-C37DAF05DB57}"/>
              </a:ext>
            </a:extLst>
          </p:cNvPr>
          <p:cNvGraphicFramePr>
            <a:graphicFrameLocks noGrp="1"/>
          </p:cNvGraphicFramePr>
          <p:nvPr>
            <p:extLst>
              <p:ext uri="{D42A27DB-BD31-4B8C-83A1-F6EECF244321}">
                <p14:modId xmlns:p14="http://schemas.microsoft.com/office/powerpoint/2010/main" val="2893394611"/>
              </p:ext>
            </p:extLst>
          </p:nvPr>
        </p:nvGraphicFramePr>
        <p:xfrm>
          <a:off x="653839" y="1970058"/>
          <a:ext cx="7416854" cy="4232496"/>
        </p:xfrm>
        <a:graphic>
          <a:graphicData uri="http://schemas.openxmlformats.org/drawingml/2006/table">
            <a:tbl>
              <a:tblPr firstRow="1" firstCol="1" bandRow="1">
                <a:tableStyleId>{5C22544A-7EE6-4342-B048-85BDC9FD1C3A}</a:tableStyleId>
              </a:tblPr>
              <a:tblGrid>
                <a:gridCol w="1968388">
                  <a:extLst>
                    <a:ext uri="{9D8B030D-6E8A-4147-A177-3AD203B41FA5}">
                      <a16:colId xmlns:a16="http://schemas.microsoft.com/office/drawing/2014/main" val="1318729402"/>
                    </a:ext>
                  </a:extLst>
                </a:gridCol>
                <a:gridCol w="1739220">
                  <a:extLst>
                    <a:ext uri="{9D8B030D-6E8A-4147-A177-3AD203B41FA5}">
                      <a16:colId xmlns:a16="http://schemas.microsoft.com/office/drawing/2014/main" val="3484364460"/>
                    </a:ext>
                  </a:extLst>
                </a:gridCol>
                <a:gridCol w="1854623">
                  <a:extLst>
                    <a:ext uri="{9D8B030D-6E8A-4147-A177-3AD203B41FA5}">
                      <a16:colId xmlns:a16="http://schemas.microsoft.com/office/drawing/2014/main" val="2566660702"/>
                    </a:ext>
                  </a:extLst>
                </a:gridCol>
                <a:gridCol w="1854623">
                  <a:extLst>
                    <a:ext uri="{9D8B030D-6E8A-4147-A177-3AD203B41FA5}">
                      <a16:colId xmlns:a16="http://schemas.microsoft.com/office/drawing/2014/main" val="1666420386"/>
                    </a:ext>
                  </a:extLst>
                </a:gridCol>
              </a:tblGrid>
              <a:tr h="841660">
                <a:tc>
                  <a:txBody>
                    <a:bodyPr/>
                    <a:lstStyle/>
                    <a:p>
                      <a:pPr>
                        <a:lnSpc>
                          <a:spcPct val="115000"/>
                        </a:lnSpc>
                        <a:spcAft>
                          <a:spcPts val="0"/>
                        </a:spcAft>
                      </a:pPr>
                      <a:r>
                        <a:rPr lang="de-DE" sz="2000" dirty="0">
                          <a:solidFill>
                            <a:schemeClr val="tx1"/>
                          </a:solidFill>
                          <a:effectLst/>
                        </a:rPr>
                        <a:t>Pandemie</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2000" dirty="0" err="1">
                          <a:solidFill>
                            <a:schemeClr val="tx1"/>
                          </a:solidFill>
                          <a:effectLst/>
                        </a:rPr>
                        <a:t>Asymptoma</a:t>
                      </a:r>
                      <a:r>
                        <a:rPr lang="de-DE" sz="2000" dirty="0">
                          <a:solidFill>
                            <a:schemeClr val="tx1"/>
                          </a:solidFill>
                          <a:effectLst/>
                        </a:rPr>
                        <a:t>-tische Fälle</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2000" dirty="0">
                          <a:solidFill>
                            <a:schemeClr val="tx1"/>
                          </a:solidFill>
                          <a:effectLst/>
                        </a:rPr>
                        <a:t>Infektionsrate </a:t>
                      </a:r>
                    </a:p>
                    <a:p>
                      <a:pPr>
                        <a:lnSpc>
                          <a:spcPct val="115000"/>
                        </a:lnSpc>
                        <a:spcAft>
                          <a:spcPts val="0"/>
                        </a:spcAft>
                      </a:pPr>
                      <a:r>
                        <a:rPr lang="de-DE" sz="2000" dirty="0">
                          <a:solidFill>
                            <a:schemeClr val="tx1"/>
                          </a:solidFill>
                          <a:effectLst/>
                        </a:rPr>
                        <a:t>(in aller Welt)</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2000" dirty="0">
                          <a:solidFill>
                            <a:schemeClr val="tx1"/>
                          </a:solidFill>
                          <a:effectLst/>
                        </a:rPr>
                        <a:t>Sterberate pro 100.000 Personen</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5178588"/>
                  </a:ext>
                </a:extLst>
              </a:tr>
              <a:tr h="841660">
                <a:tc>
                  <a:txBody>
                    <a:bodyPr/>
                    <a:lstStyle/>
                    <a:p>
                      <a:pPr>
                        <a:lnSpc>
                          <a:spcPct val="115000"/>
                        </a:lnSpc>
                        <a:spcAft>
                          <a:spcPts val="0"/>
                        </a:spcAft>
                      </a:pPr>
                      <a:r>
                        <a:rPr lang="de-DE" sz="2000" dirty="0">
                          <a:solidFill>
                            <a:schemeClr val="tx1"/>
                          </a:solidFill>
                          <a:effectLst/>
                        </a:rPr>
                        <a:t>„Spanische“ Grippe 1918</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a:solidFill>
                            <a:schemeClr val="tx1"/>
                          </a:solidFill>
                          <a:effectLst/>
                        </a:rPr>
                        <a:t>&lt;6%</a:t>
                      </a:r>
                      <a:endParaRPr lang="de-DE"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a:solidFill>
                            <a:schemeClr val="tx1"/>
                          </a:solidFill>
                          <a:effectLst/>
                        </a:rPr>
                        <a:t>28%</a:t>
                      </a:r>
                      <a:endParaRPr lang="de-DE"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a:solidFill>
                            <a:schemeClr val="tx1"/>
                          </a:solidFill>
                          <a:effectLst/>
                        </a:rPr>
                        <a:t>218</a:t>
                      </a:r>
                      <a:endParaRPr lang="de-DE"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2346729"/>
                  </a:ext>
                </a:extLst>
              </a:tr>
              <a:tr h="841660">
                <a:tc>
                  <a:txBody>
                    <a:bodyPr/>
                    <a:lstStyle/>
                    <a:p>
                      <a:pPr>
                        <a:lnSpc>
                          <a:spcPct val="115000"/>
                        </a:lnSpc>
                        <a:spcAft>
                          <a:spcPts val="0"/>
                        </a:spcAft>
                      </a:pPr>
                      <a:r>
                        <a:rPr lang="de-DE" sz="2000" dirty="0">
                          <a:solidFill>
                            <a:schemeClr val="tx1"/>
                          </a:solidFill>
                          <a:effectLst/>
                        </a:rPr>
                        <a:t>Asiatische Grippe 1957</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a:solidFill>
                            <a:schemeClr val="tx1"/>
                          </a:solidFill>
                          <a:effectLst/>
                        </a:rPr>
                        <a:t>≈8%</a:t>
                      </a:r>
                      <a:endParaRPr lang="de-DE"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dirty="0">
                          <a:solidFill>
                            <a:schemeClr val="tx1"/>
                          </a:solidFill>
                          <a:effectLst/>
                        </a:rPr>
                        <a:t>24%</a:t>
                      </a:r>
                      <a:r>
                        <a:rPr lang="de-DE" sz="2000" baseline="30000" dirty="0">
                          <a:solidFill>
                            <a:schemeClr val="tx1"/>
                          </a:solidFill>
                          <a:effectLst/>
                        </a:rPr>
                        <a:t> (USA)</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a:solidFill>
                            <a:schemeClr val="tx1"/>
                          </a:solidFill>
                          <a:effectLst/>
                        </a:rPr>
                        <a:t>22</a:t>
                      </a:r>
                      <a:endParaRPr lang="de-DE"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025045"/>
                  </a:ext>
                </a:extLst>
              </a:tr>
              <a:tr h="841660">
                <a:tc>
                  <a:txBody>
                    <a:bodyPr/>
                    <a:lstStyle/>
                    <a:p>
                      <a:pPr>
                        <a:lnSpc>
                          <a:spcPct val="115000"/>
                        </a:lnSpc>
                        <a:spcAft>
                          <a:spcPts val="0"/>
                        </a:spcAft>
                      </a:pPr>
                      <a:r>
                        <a:rPr lang="de-DE" sz="2000" dirty="0">
                          <a:solidFill>
                            <a:schemeClr val="tx1"/>
                          </a:solidFill>
                          <a:effectLst/>
                        </a:rPr>
                        <a:t>Hongkong Grippe 1968</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a:solidFill>
                            <a:schemeClr val="tx1"/>
                          </a:solidFill>
                          <a:effectLst/>
                        </a:rPr>
                        <a:t>-</a:t>
                      </a:r>
                      <a:endParaRPr lang="de-DE"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dirty="0">
                          <a:solidFill>
                            <a:schemeClr val="tx1"/>
                          </a:solidFill>
                          <a:effectLst/>
                        </a:rPr>
                        <a:t>13%</a:t>
                      </a:r>
                      <a:r>
                        <a:rPr lang="de-DE" sz="2000" baseline="30000" dirty="0">
                          <a:solidFill>
                            <a:schemeClr val="tx1"/>
                          </a:solidFill>
                          <a:effectLst/>
                        </a:rPr>
                        <a:t>(Hongkong)</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a:solidFill>
                            <a:schemeClr val="tx1"/>
                          </a:solidFill>
                          <a:effectLst/>
                        </a:rPr>
                        <a:t>13,9</a:t>
                      </a:r>
                      <a:endParaRPr lang="de-DE"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9211249"/>
                  </a:ext>
                </a:extLst>
              </a:tr>
              <a:tr h="406867">
                <a:tc>
                  <a:txBody>
                    <a:bodyPr/>
                    <a:lstStyle/>
                    <a:p>
                      <a:pPr>
                        <a:lnSpc>
                          <a:spcPct val="115000"/>
                        </a:lnSpc>
                        <a:spcAft>
                          <a:spcPts val="0"/>
                        </a:spcAft>
                      </a:pPr>
                      <a:r>
                        <a:rPr lang="de-DE" sz="2000" dirty="0">
                          <a:solidFill>
                            <a:schemeClr val="tx1"/>
                          </a:solidFill>
                          <a:effectLst/>
                        </a:rPr>
                        <a:t>Saisonale Grippe</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dirty="0">
                          <a:solidFill>
                            <a:schemeClr val="tx1"/>
                          </a:solidFill>
                          <a:effectLst/>
                        </a:rPr>
                        <a:t>25-75%</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dirty="0">
                          <a:solidFill>
                            <a:schemeClr val="tx1"/>
                          </a:solidFill>
                          <a:effectLst/>
                        </a:rPr>
                        <a:t>9%</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dirty="0">
                          <a:solidFill>
                            <a:schemeClr val="tx1"/>
                          </a:solidFill>
                          <a:effectLst/>
                        </a:rPr>
                        <a:t>4,0-8,8</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2121756"/>
                  </a:ext>
                </a:extLst>
              </a:tr>
            </a:tbl>
          </a:graphicData>
        </a:graphic>
      </p:graphicFrame>
    </p:spTree>
    <p:extLst>
      <p:ext uri="{BB962C8B-B14F-4D97-AF65-F5344CB8AC3E}">
        <p14:creationId xmlns:p14="http://schemas.microsoft.com/office/powerpoint/2010/main" val="1871849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10" name="Rechteck 9">
            <a:extLst>
              <a:ext uri="{FF2B5EF4-FFF2-40B4-BE49-F238E27FC236}">
                <a16:creationId xmlns:a16="http://schemas.microsoft.com/office/drawing/2014/main" id="{4C6EE766-9ED1-44BA-9F42-B0C1BF694138}"/>
              </a:ext>
            </a:extLst>
          </p:cNvPr>
          <p:cNvSpPr/>
          <p:nvPr/>
        </p:nvSpPr>
        <p:spPr>
          <a:xfrm>
            <a:off x="5715000" y="1885890"/>
            <a:ext cx="2762295" cy="338554"/>
          </a:xfrm>
          <a:prstGeom prst="rect">
            <a:avLst/>
          </a:prstGeom>
        </p:spPr>
        <p:txBody>
          <a:bodyPr wrap="none">
            <a:spAutoFit/>
          </a:bodyPr>
          <a:lstStyle/>
          <a:p>
            <a:r>
              <a:rPr lang="de-DE" sz="1600" b="1" dirty="0"/>
              <a:t>Epidemiologische Modelle</a:t>
            </a:r>
            <a:endParaRPr lang="de-DE" sz="1600" dirty="0"/>
          </a:p>
        </p:txBody>
      </p:sp>
    </p:spTree>
    <p:extLst>
      <p:ext uri="{BB962C8B-B14F-4D97-AF65-F5344CB8AC3E}">
        <p14:creationId xmlns:p14="http://schemas.microsoft.com/office/powerpoint/2010/main" val="2910957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2" name="Textfeld 1">
            <a:extLst>
              <a:ext uri="{FF2B5EF4-FFF2-40B4-BE49-F238E27FC236}">
                <a16:creationId xmlns:a16="http://schemas.microsoft.com/office/drawing/2014/main" id="{61EFAB81-449A-4376-87E6-9C0221BF3994}"/>
              </a:ext>
            </a:extLst>
          </p:cNvPr>
          <p:cNvSpPr txBox="1"/>
          <p:nvPr/>
        </p:nvSpPr>
        <p:spPr>
          <a:xfrm>
            <a:off x="457200" y="2438400"/>
            <a:ext cx="8013732" cy="3447098"/>
          </a:xfrm>
          <a:prstGeom prst="rect">
            <a:avLst/>
          </a:prstGeom>
          <a:noFill/>
        </p:spPr>
        <p:txBody>
          <a:bodyPr wrap="none" rtlCol="0">
            <a:spAutoFit/>
          </a:bodyPr>
          <a:lstStyle/>
          <a:p>
            <a:pPr marL="342900" indent="-342900">
              <a:buFont typeface="Arial" panose="020B0604020202020204" pitchFamily="34" charset="0"/>
              <a:buChar char="•"/>
            </a:pPr>
            <a:r>
              <a:rPr lang="de-DE" sz="2000" dirty="0"/>
              <a:t>Wie ist zeitlicher Verlauf einer Epidemie? </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Große Klasse von Modellen: SIR-Modelle (</a:t>
            </a:r>
            <a:r>
              <a:rPr lang="de-DE" sz="2000" dirty="0" err="1"/>
              <a:t>Hethcote</a:t>
            </a:r>
            <a:r>
              <a:rPr lang="de-DE" sz="2000" dirty="0"/>
              <a:t> 2000)</a:t>
            </a:r>
          </a:p>
          <a:p>
            <a:pPr marL="342900" indent="-342900">
              <a:buFont typeface="Arial" panose="020B0604020202020204" pitchFamily="34" charset="0"/>
              <a:buChar char="•"/>
            </a:pPr>
            <a:r>
              <a:rPr lang="de-DE" sz="2000" dirty="0"/>
              <a:t>Erstes Modell von </a:t>
            </a:r>
            <a:r>
              <a:rPr lang="de-DE" sz="2000" dirty="0" err="1"/>
              <a:t>Kermack</a:t>
            </a:r>
            <a:r>
              <a:rPr lang="de-DE" sz="2000" dirty="0"/>
              <a:t> und </a:t>
            </a:r>
            <a:r>
              <a:rPr lang="de-DE" sz="2000" dirty="0" err="1"/>
              <a:t>McKendrick</a:t>
            </a:r>
            <a:r>
              <a:rPr lang="de-DE" sz="2000" dirty="0"/>
              <a:t> (1927)</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Drei Populationen</a:t>
            </a:r>
          </a:p>
          <a:p>
            <a:pPr marL="800100" lvl="1" indent="-342900">
              <a:buFont typeface="Courier New" panose="02070309020205020404" pitchFamily="49" charset="0"/>
              <a:buChar char="o"/>
            </a:pPr>
            <a:r>
              <a:rPr lang="de-DE" sz="2000" dirty="0"/>
              <a:t>Suszeptiblen (</a:t>
            </a:r>
            <a:r>
              <a:rPr lang="de-DE" sz="2000" i="1" dirty="0"/>
              <a:t>S</a:t>
            </a:r>
            <a:r>
              <a:rPr lang="de-DE" sz="2000" dirty="0"/>
              <a:t>), also Gesunde, die sich anstecken können</a:t>
            </a:r>
          </a:p>
          <a:p>
            <a:pPr marL="800100" lvl="1" indent="-342900">
              <a:buFont typeface="Courier New" panose="02070309020205020404" pitchFamily="49" charset="0"/>
              <a:buChar char="o"/>
            </a:pPr>
            <a:r>
              <a:rPr lang="de-DE" sz="2000" dirty="0"/>
              <a:t>Infektiösen (I), die Suszeptible anstecken können</a:t>
            </a:r>
          </a:p>
          <a:p>
            <a:pPr marL="800100" lvl="1" indent="-342900">
              <a:buFont typeface="Courier New" panose="02070309020205020404" pitchFamily="49" charset="0"/>
              <a:buChar char="o"/>
            </a:pPr>
            <a:r>
              <a:rPr lang="de-DE" sz="2000" dirty="0"/>
              <a:t>Die „</a:t>
            </a:r>
            <a:r>
              <a:rPr lang="de-DE" sz="2000" dirty="0" err="1"/>
              <a:t>Removed</a:t>
            </a:r>
            <a:r>
              <a:rPr lang="de-DE" sz="2000" dirty="0"/>
              <a:t>“ (</a:t>
            </a:r>
            <a:r>
              <a:rPr lang="de-DE" sz="2000" i="1" dirty="0"/>
              <a:t>R</a:t>
            </a:r>
            <a:r>
              <a:rPr lang="de-DE" sz="2000" dirty="0"/>
              <a:t>), also verstorben oder genesen und immun</a:t>
            </a:r>
          </a:p>
          <a:p>
            <a:pPr marL="342900" indent="-342900">
              <a:buFont typeface="Arial" panose="020B0604020202020204" pitchFamily="34" charset="0"/>
              <a:buChar char="•"/>
            </a:pPr>
            <a:r>
              <a:rPr lang="de-DE" sz="2000" i="1" dirty="0"/>
              <a:t>„Grafisch“ S(t)</a:t>
            </a:r>
            <a:r>
              <a:rPr lang="de-DE" sz="2000" dirty="0">
                <a:sym typeface="Wingdings" panose="05000000000000000000" pitchFamily="2" charset="2"/>
              </a:rPr>
              <a:t></a:t>
            </a:r>
            <a:r>
              <a:rPr lang="de-DE" sz="2000" i="1" dirty="0"/>
              <a:t>I(t)</a:t>
            </a:r>
            <a:r>
              <a:rPr lang="de-DE" sz="2000" dirty="0">
                <a:sym typeface="Wingdings" panose="05000000000000000000" pitchFamily="2" charset="2"/>
              </a:rPr>
              <a:t></a:t>
            </a:r>
            <a:r>
              <a:rPr lang="de-DE" sz="2000" i="1" dirty="0"/>
              <a:t>R(t)</a:t>
            </a:r>
            <a:r>
              <a:rPr lang="de-DE" sz="2000" dirty="0"/>
              <a:t> mit t für Zeit</a:t>
            </a:r>
          </a:p>
          <a:p>
            <a:endParaRPr lang="de-DE" i="1" dirty="0"/>
          </a:p>
        </p:txBody>
      </p:sp>
      <p:sp>
        <p:nvSpPr>
          <p:cNvPr id="10" name="Rechteck 9">
            <a:extLst>
              <a:ext uri="{FF2B5EF4-FFF2-40B4-BE49-F238E27FC236}">
                <a16:creationId xmlns:a16="http://schemas.microsoft.com/office/drawing/2014/main" id="{4C6EE766-9ED1-44BA-9F42-B0C1BF694138}"/>
              </a:ext>
            </a:extLst>
          </p:cNvPr>
          <p:cNvSpPr/>
          <p:nvPr/>
        </p:nvSpPr>
        <p:spPr>
          <a:xfrm>
            <a:off x="5715000" y="1885890"/>
            <a:ext cx="2762295" cy="338554"/>
          </a:xfrm>
          <a:prstGeom prst="rect">
            <a:avLst/>
          </a:prstGeom>
        </p:spPr>
        <p:txBody>
          <a:bodyPr wrap="none">
            <a:spAutoFit/>
          </a:bodyPr>
          <a:lstStyle/>
          <a:p>
            <a:r>
              <a:rPr lang="de-DE" sz="1600" b="1" dirty="0"/>
              <a:t>Epidemiologische Modelle</a:t>
            </a:r>
            <a:endParaRPr lang="de-DE" sz="1600" dirty="0"/>
          </a:p>
        </p:txBody>
      </p:sp>
    </p:spTree>
    <p:extLst>
      <p:ext uri="{BB962C8B-B14F-4D97-AF65-F5344CB8AC3E}">
        <p14:creationId xmlns:p14="http://schemas.microsoft.com/office/powerpoint/2010/main" val="214800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1EFAB81-449A-4376-87E6-9C0221BF3994}"/>
                  </a:ext>
                </a:extLst>
              </p:cNvPr>
              <p:cNvSpPr txBox="1"/>
              <p:nvPr/>
            </p:nvSpPr>
            <p:spPr>
              <a:xfrm>
                <a:off x="381000" y="2363080"/>
                <a:ext cx="8100294" cy="3809120"/>
              </a:xfrm>
              <a:prstGeom prst="rect">
                <a:avLst/>
              </a:prstGeom>
              <a:noFill/>
            </p:spPr>
            <p:txBody>
              <a:bodyPr wrap="none" rtlCol="0">
                <a:spAutoFit/>
              </a:bodyPr>
              <a:lstStyle/>
              <a:p>
                <a:pPr marL="342900" indent="-342900">
                  <a:buFont typeface="Arial" panose="020B0604020202020204" pitchFamily="34" charset="0"/>
                  <a:buChar char="•"/>
                </a:pPr>
                <a:r>
                  <a:rPr lang="de-DE" sz="2000" dirty="0"/>
                  <a:t>Änderung von Populationsgrößen durch Differentialgleichungen</a:t>
                </a:r>
              </a:p>
              <a:p>
                <a:pPr marL="342900" indent="-342900">
                  <a:buFont typeface="Arial" panose="020B0604020202020204" pitchFamily="34" charset="0"/>
                  <a:buChar char="•"/>
                </a:pPr>
                <a:endParaRPr lang="de-DE" sz="2000" dirty="0"/>
              </a:p>
              <a:p>
                <a:pPr/>
                <a14:m>
                  <m:oMathPara xmlns:m="http://schemas.openxmlformats.org/officeDocument/2006/math">
                    <m:oMathParaPr>
                      <m:jc m:val="left"/>
                    </m:oMathParaPr>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𝑆</m:t>
                          </m:r>
                        </m:e>
                      </m:acc>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r>
                        <a:rPr lang="de-DE" sz="2000" i="1">
                          <a:latin typeface="Cambria Math" panose="02040503050406030204" pitchFamily="18" charset="0"/>
                        </a:rPr>
                        <m:t>𝑟𝐼</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𝑆</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  </m:t>
                      </m:r>
                      <m:acc>
                        <m:accPr>
                          <m:chr m:val="̇"/>
                          <m:ctrlPr>
                            <a:rPr lang="de-DE" sz="2000" i="1">
                              <a:latin typeface="Cambria Math" panose="02040503050406030204" pitchFamily="18" charset="0"/>
                            </a:rPr>
                          </m:ctrlPr>
                        </m:accPr>
                        <m:e>
                          <m:r>
                            <a:rPr lang="de-DE" sz="2000" i="1">
                              <a:latin typeface="Cambria Math" panose="02040503050406030204" pitchFamily="18" charset="0"/>
                            </a:rPr>
                            <m:t>𝐼</m:t>
                          </m:r>
                        </m:e>
                      </m:acc>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r>
                        <a:rPr lang="de-DE" sz="2000" i="1">
                          <a:latin typeface="Cambria Math" panose="02040503050406030204" pitchFamily="18" charset="0"/>
                        </a:rPr>
                        <m:t>𝑟𝐼</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𝑆</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r>
                        <a:rPr lang="de-DE" sz="2000" i="1">
                          <a:latin typeface="Cambria Math" panose="02040503050406030204" pitchFamily="18" charset="0"/>
                        </a:rPr>
                        <m:t>𝑎𝐼</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  </m:t>
                      </m:r>
                      <m:acc>
                        <m:accPr>
                          <m:chr m:val="̇"/>
                          <m:ctrlPr>
                            <a:rPr lang="de-DE" sz="2000" i="1">
                              <a:latin typeface="Cambria Math" panose="02040503050406030204" pitchFamily="18" charset="0"/>
                            </a:rPr>
                          </m:ctrlPr>
                        </m:accPr>
                        <m:e>
                          <m:r>
                            <a:rPr lang="de-DE" sz="2000" i="1">
                              <a:latin typeface="Cambria Math" panose="02040503050406030204" pitchFamily="18" charset="0"/>
                            </a:rPr>
                            <m:t>𝑅</m:t>
                          </m:r>
                        </m:e>
                      </m:acc>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r>
                        <a:rPr lang="de-DE" sz="2000" i="1">
                          <a:latin typeface="Cambria Math" panose="02040503050406030204" pitchFamily="18" charset="0"/>
                        </a:rPr>
                        <m:t>𝑎𝐼</m:t>
                      </m:r>
                      <m:d>
                        <m:dPr>
                          <m:ctrlPr>
                            <a:rPr lang="de-DE" sz="2000" i="1">
                              <a:latin typeface="Cambria Math" panose="02040503050406030204" pitchFamily="18" charset="0"/>
                            </a:rPr>
                          </m:ctrlPr>
                        </m:dPr>
                        <m:e>
                          <m:r>
                            <a:rPr lang="de-DE" sz="2000" i="1">
                              <a:latin typeface="Cambria Math" panose="02040503050406030204" pitchFamily="18" charset="0"/>
                            </a:rPr>
                            <m:t>𝑡</m:t>
                          </m:r>
                        </m:e>
                      </m:d>
                    </m:oMath>
                  </m:oMathPara>
                </a14:m>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Wie immer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𝑆</m:t>
                        </m:r>
                      </m:e>
                    </m:acc>
                    <m:d>
                      <m:dPr>
                        <m:ctrlPr>
                          <a:rPr lang="de-DE" sz="2000" i="1">
                            <a:latin typeface="Cambria Math" panose="02040503050406030204" pitchFamily="18" charset="0"/>
                          </a:rPr>
                        </m:ctrlPr>
                      </m:dPr>
                      <m:e>
                        <m:r>
                          <a:rPr lang="de-DE" sz="2000" i="1">
                            <a:latin typeface="Cambria Math" panose="02040503050406030204" pitchFamily="18" charset="0"/>
                          </a:rPr>
                          <m:t>𝑡</m:t>
                        </m:r>
                      </m:e>
                    </m:d>
                  </m:oMath>
                </a14:m>
                <a:r>
                  <a:rPr lang="de-DE" sz="2000" dirty="0"/>
                  <a:t> beschreibt Ableitung von S(t) nach der Zeit</a:t>
                </a:r>
              </a:p>
              <a:p>
                <a:pPr marL="342900" indent="-342900">
                  <a:buFont typeface="Arial" panose="020B0604020202020204" pitchFamily="34" charset="0"/>
                  <a:buChar char="•"/>
                </a:pPr>
                <a:r>
                  <a:rPr lang="de-DE" sz="2000" dirty="0"/>
                  <a:t>Analog für </a:t>
                </a:r>
                <a:r>
                  <a:rPr lang="de-DE" sz="2000" i="1" dirty="0"/>
                  <a:t>I(t)</a:t>
                </a:r>
                <a:r>
                  <a:rPr lang="de-DE" sz="2000" dirty="0"/>
                  <a:t> und </a:t>
                </a:r>
                <a:r>
                  <a:rPr lang="de-DE" sz="2000" i="1" dirty="0"/>
                  <a:t>R(t)</a:t>
                </a:r>
              </a:p>
              <a:p>
                <a:pPr marL="342900" indent="-342900">
                  <a:buFont typeface="Arial" panose="020B0604020202020204" pitchFamily="34" charset="0"/>
                  <a:buChar char="•"/>
                </a:pPr>
                <a:endParaRPr lang="de-DE" sz="2000" i="1" dirty="0"/>
              </a:p>
              <a:p>
                <a:pPr marL="342900" indent="-342900">
                  <a:buFont typeface="Arial" panose="020B0604020202020204" pitchFamily="34" charset="0"/>
                  <a:buChar char="•"/>
                </a:pPr>
                <a:r>
                  <a:rPr lang="de-DE" sz="2000" dirty="0"/>
                  <a:t>Zentral zum Verständnis: Übergangsgeschwindigkeiten (Raten)</a:t>
                </a:r>
              </a:p>
              <a:p>
                <a:pPr marL="342900" indent="-342900">
                  <a:buFont typeface="Arial" panose="020B0604020202020204" pitchFamily="34" charset="0"/>
                  <a:buChar char="•"/>
                </a:pPr>
                <a:r>
                  <a:rPr lang="de-DE" sz="2000" dirty="0"/>
                  <a:t>Infektionsrate ist </a:t>
                </a:r>
                <a:r>
                  <a:rPr lang="de-DE" sz="2000" i="1" dirty="0" err="1"/>
                  <a:t>rI</a:t>
                </a:r>
                <a:r>
                  <a:rPr lang="de-DE" sz="2000" i="1" dirty="0"/>
                  <a:t>(t) </a:t>
                </a:r>
                <a:r>
                  <a:rPr lang="de-DE" sz="2000" dirty="0"/>
                  <a:t>mit </a:t>
                </a:r>
                <a:r>
                  <a:rPr lang="de-DE" sz="2000" i="1" dirty="0"/>
                  <a:t>r</a:t>
                </a:r>
                <a:r>
                  <a:rPr lang="de-DE" sz="2000" dirty="0"/>
                  <a:t> einer Konstanten</a:t>
                </a:r>
              </a:p>
              <a:p>
                <a:pPr marL="800100" lvl="1" indent="-342900">
                  <a:buFont typeface="Courier New" panose="02070309020205020404" pitchFamily="49" charset="0"/>
                  <a:buChar char="o"/>
                </a:pPr>
                <a:r>
                  <a:rPr lang="de-DE" sz="2000" dirty="0"/>
                  <a:t>Mit Infektionsrate fällt der Bestand an Gesunden </a:t>
                </a:r>
                <a:r>
                  <a:rPr lang="de-DE" sz="2000" i="1" dirty="0"/>
                  <a:t>S(t)</a:t>
                </a:r>
                <a:r>
                  <a:rPr lang="de-DE" sz="2000" dirty="0"/>
                  <a:t> fällt</a:t>
                </a:r>
              </a:p>
              <a:p>
                <a:pPr marL="800100" lvl="1" indent="-342900">
                  <a:buFont typeface="Courier New" panose="02070309020205020404" pitchFamily="49" charset="0"/>
                  <a:buChar char="o"/>
                </a:pPr>
                <a:r>
                  <a:rPr lang="de-DE" sz="2000" dirty="0"/>
                  <a:t>Rate beschreibt auch die Neuerkrankungen, also Zufluss in </a:t>
                </a:r>
                <a:r>
                  <a:rPr lang="de-DE" sz="2000" i="1" dirty="0"/>
                  <a:t>I(t)</a:t>
                </a:r>
              </a:p>
              <a:p>
                <a:pPr marL="342900" indent="-342900">
                  <a:buFont typeface="Arial" panose="020B0604020202020204" pitchFamily="34" charset="0"/>
                  <a:buChar char="•"/>
                </a:pPr>
                <a:r>
                  <a:rPr lang="de-DE" sz="2000" dirty="0"/>
                  <a:t>Genesungsrate ist mit </a:t>
                </a:r>
                <a:r>
                  <a:rPr lang="de-DE" sz="2000" i="1" dirty="0"/>
                  <a:t>a</a:t>
                </a:r>
                <a:r>
                  <a:rPr lang="de-DE" sz="2000" dirty="0"/>
                  <a:t> bezeichnet</a:t>
                </a:r>
              </a:p>
            </p:txBody>
          </p:sp>
        </mc:Choice>
        <mc:Fallback xmlns="">
          <p:sp>
            <p:nvSpPr>
              <p:cNvPr id="2" name="Textfeld 1">
                <a:extLst>
                  <a:ext uri="{FF2B5EF4-FFF2-40B4-BE49-F238E27FC236}">
                    <a16:creationId xmlns:a16="http://schemas.microsoft.com/office/drawing/2014/main" id="{61EFAB81-449A-4376-87E6-9C0221BF3994}"/>
                  </a:ext>
                </a:extLst>
              </p:cNvPr>
              <p:cNvSpPr txBox="1">
                <a:spLocks noRot="1" noChangeAspect="1" noMove="1" noResize="1" noEditPoints="1" noAdjustHandles="1" noChangeArrowheads="1" noChangeShapeType="1" noTextEdit="1"/>
              </p:cNvSpPr>
              <p:nvPr/>
            </p:nvSpPr>
            <p:spPr>
              <a:xfrm>
                <a:off x="381000" y="2363080"/>
                <a:ext cx="8100294" cy="3809120"/>
              </a:xfrm>
              <a:prstGeom prst="rect">
                <a:avLst/>
              </a:prstGeom>
              <a:blipFill>
                <a:blip r:embed="rId5"/>
                <a:stretch>
                  <a:fillRect l="-678" t="-800" b="-1920"/>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4C6EE766-9ED1-44BA-9F42-B0C1BF694138}"/>
              </a:ext>
            </a:extLst>
          </p:cNvPr>
          <p:cNvSpPr/>
          <p:nvPr/>
        </p:nvSpPr>
        <p:spPr>
          <a:xfrm>
            <a:off x="5715000" y="1885890"/>
            <a:ext cx="2762295" cy="338554"/>
          </a:xfrm>
          <a:prstGeom prst="rect">
            <a:avLst/>
          </a:prstGeom>
        </p:spPr>
        <p:txBody>
          <a:bodyPr wrap="none">
            <a:spAutoFit/>
          </a:bodyPr>
          <a:lstStyle/>
          <a:p>
            <a:r>
              <a:rPr lang="de-DE" sz="1600" b="1" dirty="0"/>
              <a:t>Epidemiologische Modelle</a:t>
            </a:r>
            <a:endParaRPr lang="de-DE" sz="1600" dirty="0"/>
          </a:p>
        </p:txBody>
      </p:sp>
    </p:spTree>
    <p:extLst>
      <p:ext uri="{BB962C8B-B14F-4D97-AF65-F5344CB8AC3E}">
        <p14:creationId xmlns:p14="http://schemas.microsoft.com/office/powerpoint/2010/main" val="97183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10" name="Rechteck 9">
            <a:extLst>
              <a:ext uri="{FF2B5EF4-FFF2-40B4-BE49-F238E27FC236}">
                <a16:creationId xmlns:a16="http://schemas.microsoft.com/office/drawing/2014/main" id="{4C6EE766-9ED1-44BA-9F42-B0C1BF694138}"/>
              </a:ext>
            </a:extLst>
          </p:cNvPr>
          <p:cNvSpPr/>
          <p:nvPr/>
        </p:nvSpPr>
        <p:spPr>
          <a:xfrm>
            <a:off x="5715000" y="1885890"/>
            <a:ext cx="2553904" cy="338554"/>
          </a:xfrm>
          <a:prstGeom prst="rect">
            <a:avLst/>
          </a:prstGeom>
        </p:spPr>
        <p:txBody>
          <a:bodyPr wrap="none">
            <a:spAutoFit/>
          </a:bodyPr>
          <a:lstStyle/>
          <a:p>
            <a:r>
              <a:rPr lang="de-DE" sz="1600" b="1" dirty="0"/>
              <a:t>Grundlegende Konzepte</a:t>
            </a:r>
            <a:endParaRPr lang="de-DE" sz="1600" dirty="0"/>
          </a:p>
        </p:txBody>
      </p:sp>
    </p:spTree>
    <p:extLst>
      <p:ext uri="{BB962C8B-B14F-4D97-AF65-F5344CB8AC3E}">
        <p14:creationId xmlns:p14="http://schemas.microsoft.com/office/powerpoint/2010/main" val="1599568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1EFAB81-449A-4376-87E6-9C0221BF3994}"/>
                  </a:ext>
                </a:extLst>
              </p:cNvPr>
              <p:cNvSpPr txBox="1"/>
              <p:nvPr/>
            </p:nvSpPr>
            <p:spPr>
              <a:xfrm>
                <a:off x="381000" y="2209800"/>
                <a:ext cx="7981672" cy="4265335"/>
              </a:xfrm>
              <a:prstGeom prst="rect">
                <a:avLst/>
              </a:prstGeom>
              <a:noFill/>
            </p:spPr>
            <p:txBody>
              <a:bodyPr wrap="none" rtlCol="0">
                <a:spAutoFit/>
              </a:bodyPr>
              <a:lstStyle/>
              <a:p>
                <a:pPr marL="342900" indent="-342900">
                  <a:buFont typeface="Arial" panose="020B0604020202020204" pitchFamily="34" charset="0"/>
                  <a:buChar char="•"/>
                </a:pPr>
                <a:r>
                  <a:rPr lang="de-DE" sz="2000" dirty="0"/>
                  <a:t>Wann wird eine Infektion zur Epidemie? </a:t>
                </a:r>
              </a:p>
              <a:p>
                <a:pPr marL="800100" lvl="1" indent="-342900">
                  <a:buFont typeface="Courier New" panose="02070309020205020404" pitchFamily="49" charset="0"/>
                  <a:buChar char="o"/>
                </a:pPr>
                <a:r>
                  <a:rPr lang="de-DE" sz="2000" dirty="0"/>
                  <a:t>Wenn die rechte Seite der Gleichung für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𝐼</m:t>
                        </m:r>
                      </m:e>
                    </m:acc>
                    <m:d>
                      <m:dPr>
                        <m:ctrlPr>
                          <a:rPr lang="de-DE" sz="2000" i="1">
                            <a:latin typeface="Cambria Math" panose="02040503050406030204" pitchFamily="18" charset="0"/>
                          </a:rPr>
                        </m:ctrlPr>
                      </m:dPr>
                      <m:e>
                        <m:r>
                          <a:rPr lang="de-DE" sz="2000" i="1">
                            <a:latin typeface="Cambria Math" panose="02040503050406030204" pitchFamily="18" charset="0"/>
                          </a:rPr>
                          <m:t>𝑡</m:t>
                        </m:r>
                      </m:e>
                    </m:d>
                  </m:oMath>
                </a14:m>
                <a:r>
                  <a:rPr lang="de-DE" sz="2000" dirty="0"/>
                  <a:t> größer als 0 ist</a:t>
                </a:r>
              </a:p>
              <a:p>
                <a:pPr marL="800100" lvl="1" indent="-342900">
                  <a:buFont typeface="Courier New" panose="02070309020205020404" pitchFamily="49" charset="0"/>
                  <a:buChar char="o"/>
                </a:pPr>
                <a:r>
                  <a:rPr lang="de-DE" sz="2000" dirty="0"/>
                  <a:t>Ist sie kleiner als 0, stirbt die Infektion aus</a:t>
                </a:r>
              </a:p>
              <a:p>
                <a:pPr marL="800100" lvl="1" indent="-342900">
                  <a:buFont typeface="Courier New" panose="02070309020205020404" pitchFamily="49" charset="0"/>
                  <a:buChar char="o"/>
                </a:pPr>
                <a:endParaRPr lang="de-DE" sz="2000" dirty="0"/>
              </a:p>
              <a:p>
                <a:pPr marL="342900" indent="-342900">
                  <a:buFont typeface="Arial" panose="020B0604020202020204" pitchFamily="34" charset="0"/>
                  <a:buChar char="•"/>
                </a:pPr>
                <a:r>
                  <a:rPr lang="de-DE" sz="2000" dirty="0"/>
                  <a:t>In diesem Zusammenhang ist Reproduktionszahl hilfreich</a:t>
                </a:r>
              </a:p>
              <a:p>
                <a:pPr lvl="1"/>
                <a:r>
                  <a:rPr lang="de-DE" sz="2000" dirty="0"/>
                  <a:t>			</a:t>
                </a:r>
                <a14:m>
                  <m:oMath xmlns:m="http://schemas.openxmlformats.org/officeDocument/2006/math">
                    <m:r>
                      <a:rPr lang="de-DE" sz="2000" i="1">
                        <a:latin typeface="Cambria Math" panose="02040503050406030204" pitchFamily="18" charset="0"/>
                      </a:rPr>
                      <m:t>𝑅𝑒𝑝</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𝑟𝑆</m:t>
                        </m:r>
                        <m:r>
                          <a:rPr lang="de-DE" sz="2000" i="1">
                            <a:latin typeface="Cambria Math" panose="02040503050406030204" pitchFamily="18" charset="0"/>
                          </a:rPr>
                          <m:t>(</m:t>
                        </m:r>
                        <m:r>
                          <a:rPr lang="de-DE" sz="2000" i="1">
                            <a:latin typeface="Cambria Math" panose="02040503050406030204" pitchFamily="18" charset="0"/>
                          </a:rPr>
                          <m:t>𝑡</m:t>
                        </m:r>
                        <m:r>
                          <a:rPr lang="de-DE" sz="2000" i="1">
                            <a:latin typeface="Cambria Math" panose="02040503050406030204" pitchFamily="18" charset="0"/>
                          </a:rPr>
                          <m:t>)</m:t>
                        </m:r>
                      </m:num>
                      <m:den>
                        <m:r>
                          <a:rPr lang="de-DE" sz="2000" i="1">
                            <a:latin typeface="Cambria Math" panose="02040503050406030204" pitchFamily="18" charset="0"/>
                          </a:rPr>
                          <m:t>𝑎</m:t>
                        </m:r>
                      </m:den>
                    </m:f>
                  </m:oMath>
                </a14:m>
                <a:endParaRPr lang="de-DE" sz="2000" dirty="0"/>
              </a:p>
              <a:p>
                <a:pPr marL="342900" indent="-342900">
                  <a:buFont typeface="Arial" panose="020B0604020202020204" pitchFamily="34" charset="0"/>
                  <a:buChar char="•"/>
                </a:pPr>
                <a:r>
                  <a:rPr lang="de-DE" sz="2000" dirty="0"/>
                  <a:t>Beschreibt, wie viele Suszeptible ein Infektiöser im Mittel ansteckt</a:t>
                </a:r>
              </a:p>
              <a:p>
                <a:pPr marL="342900" indent="-342900">
                  <a:buFont typeface="Arial" panose="020B0604020202020204" pitchFamily="34" charset="0"/>
                  <a:buChar char="•"/>
                </a:pPr>
                <a:r>
                  <a:rPr lang="de-DE" sz="2000" dirty="0"/>
                  <a:t>Bedeutung der Reproduktionszahl in Gleichung für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𝐼</m:t>
                        </m:r>
                      </m:e>
                    </m:acc>
                    <m:d>
                      <m:dPr>
                        <m:ctrlPr>
                          <a:rPr lang="de-DE" sz="2000" i="1">
                            <a:latin typeface="Cambria Math" panose="02040503050406030204" pitchFamily="18" charset="0"/>
                          </a:rPr>
                        </m:ctrlPr>
                      </m:dPr>
                      <m:e>
                        <m:r>
                          <a:rPr lang="de-DE" sz="2000" i="1">
                            <a:latin typeface="Cambria Math" panose="02040503050406030204" pitchFamily="18" charset="0"/>
                          </a:rPr>
                          <m:t>𝑡</m:t>
                        </m:r>
                      </m:e>
                    </m:d>
                  </m:oMath>
                </a14:m>
                <a:r>
                  <a:rPr lang="de-DE" sz="2000" dirty="0"/>
                  <a:t> klar </a:t>
                </a:r>
              </a:p>
              <a:p>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𝐼</m:t>
                        </m:r>
                      </m:e>
                    </m:acc>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d>
                      <m:dPr>
                        <m:ctrlPr>
                          <a:rPr lang="de-DE" sz="2000" i="1">
                            <a:latin typeface="Cambria Math" panose="02040503050406030204" pitchFamily="18" charset="0"/>
                          </a:rPr>
                        </m:ctrlPr>
                      </m:dPr>
                      <m:e>
                        <m:r>
                          <a:rPr lang="de-DE" sz="2000" i="1">
                            <a:latin typeface="Cambria Math" panose="02040503050406030204" pitchFamily="18" charset="0"/>
                          </a:rPr>
                          <m:t>𝑟𝑆</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r>
                          <a:rPr lang="de-DE" sz="2000" i="1">
                            <a:latin typeface="Cambria Math" panose="02040503050406030204" pitchFamily="18" charset="0"/>
                          </a:rPr>
                          <m:t>𝑎</m:t>
                        </m:r>
                      </m:e>
                    </m:d>
                    <m:r>
                      <a:rPr lang="de-DE" sz="2000" i="1">
                        <a:latin typeface="Cambria Math" panose="02040503050406030204" pitchFamily="18" charset="0"/>
                      </a:rPr>
                      <m:t>𝐼</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r>
                      <a:rPr lang="de-DE" sz="2000" i="1">
                        <a:latin typeface="Cambria Math" panose="02040503050406030204" pitchFamily="18" charset="0"/>
                      </a:rPr>
                      <m:t>𝑅𝑒𝑝</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−1)</m:t>
                    </m:r>
                    <m:r>
                      <a:rPr lang="de-DE" sz="2000" i="1">
                        <a:latin typeface="Cambria Math" panose="02040503050406030204" pitchFamily="18" charset="0"/>
                      </a:rPr>
                      <m:t>𝑎𝐼</m:t>
                    </m:r>
                    <m:d>
                      <m:dPr>
                        <m:ctrlPr>
                          <a:rPr lang="de-DE" sz="2000" i="1">
                            <a:latin typeface="Cambria Math" panose="02040503050406030204" pitchFamily="18" charset="0"/>
                          </a:rPr>
                        </m:ctrlPr>
                      </m:dPr>
                      <m:e>
                        <m:r>
                          <a:rPr lang="de-DE" sz="2000" i="1">
                            <a:latin typeface="Cambria Math" panose="02040503050406030204" pitchFamily="18" charset="0"/>
                          </a:rPr>
                          <m:t>𝑡</m:t>
                        </m:r>
                      </m:e>
                    </m:d>
                  </m:oMath>
                </a14:m>
                <a:endParaRPr lang="de-DE" sz="2000" dirty="0"/>
              </a:p>
              <a:p>
                <a:endParaRPr lang="de-DE" sz="2000" dirty="0"/>
              </a:p>
              <a:p>
                <a:pPr marL="342900" indent="-342900">
                  <a:buFont typeface="Arial" panose="020B0604020202020204" pitchFamily="34" charset="0"/>
                  <a:buChar char="•"/>
                </a:pPr>
                <a:r>
                  <a:rPr lang="de-DE" sz="2000" dirty="0"/>
                  <a:t>Eine Infektion </a:t>
                </a:r>
              </a:p>
              <a:p>
                <a:pPr marL="800100" lvl="1" indent="-342900">
                  <a:buFont typeface="Courier New" panose="02070309020205020404" pitchFamily="49" charset="0"/>
                  <a:buChar char="o"/>
                </a:pPr>
                <a:r>
                  <a:rPr lang="de-DE" sz="2000" dirty="0"/>
                  <a:t>wird zur Epidemie, wenn Reproduktionszahl größer 1 ist</a:t>
                </a:r>
              </a:p>
              <a:p>
                <a:pPr marL="800100" lvl="1" indent="-342900">
                  <a:buFont typeface="Courier New" panose="02070309020205020404" pitchFamily="49" charset="0"/>
                  <a:buChar char="o"/>
                </a:pPr>
                <a:r>
                  <a:rPr lang="de-DE" sz="2000" dirty="0"/>
                  <a:t>nimmt ab, wenn Rep(t) kleiner 1 </a:t>
                </a:r>
              </a:p>
            </p:txBody>
          </p:sp>
        </mc:Choice>
        <mc:Fallback xmlns="">
          <p:sp>
            <p:nvSpPr>
              <p:cNvPr id="2" name="Textfeld 1">
                <a:extLst>
                  <a:ext uri="{FF2B5EF4-FFF2-40B4-BE49-F238E27FC236}">
                    <a16:creationId xmlns:a16="http://schemas.microsoft.com/office/drawing/2014/main" id="{61EFAB81-449A-4376-87E6-9C0221BF3994}"/>
                  </a:ext>
                </a:extLst>
              </p:cNvPr>
              <p:cNvSpPr txBox="1">
                <a:spLocks noRot="1" noChangeAspect="1" noMove="1" noResize="1" noEditPoints="1" noAdjustHandles="1" noChangeArrowheads="1" noChangeShapeType="1" noTextEdit="1"/>
              </p:cNvSpPr>
              <p:nvPr/>
            </p:nvSpPr>
            <p:spPr>
              <a:xfrm>
                <a:off x="381000" y="2209800"/>
                <a:ext cx="7981672" cy="4265335"/>
              </a:xfrm>
              <a:prstGeom prst="rect">
                <a:avLst/>
              </a:prstGeom>
              <a:blipFill>
                <a:blip r:embed="rId5"/>
                <a:stretch>
                  <a:fillRect l="-688" t="-715" b="-1860"/>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4C6EE766-9ED1-44BA-9F42-B0C1BF694138}"/>
              </a:ext>
            </a:extLst>
          </p:cNvPr>
          <p:cNvSpPr/>
          <p:nvPr/>
        </p:nvSpPr>
        <p:spPr>
          <a:xfrm>
            <a:off x="5715000" y="1885890"/>
            <a:ext cx="2553904" cy="338554"/>
          </a:xfrm>
          <a:prstGeom prst="rect">
            <a:avLst/>
          </a:prstGeom>
        </p:spPr>
        <p:txBody>
          <a:bodyPr wrap="none">
            <a:spAutoFit/>
          </a:bodyPr>
          <a:lstStyle/>
          <a:p>
            <a:r>
              <a:rPr lang="de-DE" sz="1600" b="1" dirty="0"/>
              <a:t>Grundlegende Konzepte</a:t>
            </a:r>
            <a:endParaRPr lang="de-DE" sz="1600" dirty="0"/>
          </a:p>
        </p:txBody>
      </p:sp>
    </p:spTree>
    <p:extLst>
      <p:ext uri="{BB962C8B-B14F-4D97-AF65-F5344CB8AC3E}">
        <p14:creationId xmlns:p14="http://schemas.microsoft.com/office/powerpoint/2010/main" val="90397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1EFAB81-449A-4376-87E6-9C0221BF3994}"/>
                  </a:ext>
                </a:extLst>
              </p:cNvPr>
              <p:cNvSpPr txBox="1"/>
              <p:nvPr/>
            </p:nvSpPr>
            <p:spPr>
              <a:xfrm>
                <a:off x="381000" y="2209800"/>
                <a:ext cx="8863517" cy="4410951"/>
              </a:xfrm>
              <a:prstGeom prst="rect">
                <a:avLst/>
              </a:prstGeom>
              <a:noFill/>
            </p:spPr>
            <p:txBody>
              <a:bodyPr wrap="none" rtlCol="0">
                <a:spAutoFit/>
              </a:bodyPr>
              <a:lstStyle/>
              <a:p>
                <a:pPr marL="285750" indent="-285750">
                  <a:buFont typeface="Arial" panose="020B0604020202020204" pitchFamily="34" charset="0"/>
                  <a:buChar char="•"/>
                </a:pPr>
                <a:r>
                  <a:rPr lang="de-DE" sz="2000" dirty="0"/>
                  <a:t>Wie verhält sich die Epidemie zu Beginn? </a:t>
                </a:r>
              </a:p>
              <a:p>
                <a:pPr marL="285750" indent="-28575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Es nur wenige Infektiöse</a:t>
                </a:r>
              </a:p>
              <a:p>
                <a:pPr marL="342900" indent="-342900">
                  <a:buFont typeface="Arial" panose="020B0604020202020204" pitchFamily="34" charset="0"/>
                  <a:buChar char="•"/>
                </a:pPr>
                <a:r>
                  <a:rPr lang="de-DE" sz="2000" dirty="0"/>
                  <a:t>Nur wenige Suszeptible werden infiziert, also </a:t>
                </a:r>
                <a:r>
                  <a:rPr lang="de-DE" sz="2000" i="1" dirty="0"/>
                  <a:t>S</a:t>
                </a:r>
                <a:r>
                  <a:rPr lang="de-DE" sz="2000" dirty="0"/>
                  <a:t> im Wesentlichen konstant</a:t>
                </a:r>
              </a:p>
              <a:p>
                <a:pPr marL="800100" lvl="1"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Die Gleichung für den Anstieg der Infizierten ist dann</a:t>
                </a:r>
              </a:p>
              <a:p>
                <a:pPr marL="342900" indent="-342900">
                  <a:buFont typeface="Arial" panose="020B0604020202020204" pitchFamily="34" charset="0"/>
                  <a:buChar char="•"/>
                </a:pPr>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𝐼</m:t>
                        </m:r>
                      </m:e>
                    </m:acc>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d>
                      <m:dPr>
                        <m:ctrlPr>
                          <a:rPr lang="de-DE" sz="2000" i="1">
                            <a:latin typeface="Cambria Math" panose="02040503050406030204" pitchFamily="18" charset="0"/>
                          </a:rPr>
                        </m:ctrlPr>
                      </m:dPr>
                      <m:e>
                        <m:r>
                          <a:rPr lang="de-DE" sz="2000" i="1">
                            <a:latin typeface="Cambria Math" panose="02040503050406030204" pitchFamily="18" charset="0"/>
                          </a:rPr>
                          <m:t>𝑅𝑒𝑝</m:t>
                        </m:r>
                        <m:d>
                          <m:dPr>
                            <m:ctrlPr>
                              <a:rPr lang="de-DE" sz="2000" i="1">
                                <a:latin typeface="Cambria Math" panose="02040503050406030204" pitchFamily="18" charset="0"/>
                              </a:rPr>
                            </m:ctrlPr>
                          </m:dPr>
                          <m:e>
                            <m:r>
                              <a:rPr lang="de-DE" sz="2000" i="1">
                                <a:latin typeface="Cambria Math" panose="02040503050406030204" pitchFamily="18" charset="0"/>
                              </a:rPr>
                              <m:t>0</m:t>
                            </m:r>
                          </m:e>
                        </m:d>
                        <m:r>
                          <a:rPr lang="de-DE" sz="2000" i="1">
                            <a:latin typeface="Cambria Math" panose="02040503050406030204" pitchFamily="18" charset="0"/>
                          </a:rPr>
                          <m:t>−1</m:t>
                        </m:r>
                      </m:e>
                    </m:d>
                    <m:r>
                      <a:rPr lang="de-DE" sz="2000" i="1">
                        <a:latin typeface="Cambria Math" panose="02040503050406030204" pitchFamily="18" charset="0"/>
                      </a:rPr>
                      <m:t>𝑎𝐼</m:t>
                    </m:r>
                    <m:d>
                      <m:dPr>
                        <m:ctrlPr>
                          <a:rPr lang="de-DE" sz="2000" i="1">
                            <a:latin typeface="Cambria Math" panose="02040503050406030204" pitchFamily="18" charset="0"/>
                          </a:rPr>
                        </m:ctrlPr>
                      </m:dPr>
                      <m:e>
                        <m:r>
                          <a:rPr lang="de-DE" sz="2000" i="1">
                            <a:latin typeface="Cambria Math" panose="02040503050406030204" pitchFamily="18" charset="0"/>
                          </a:rPr>
                          <m:t>𝑡</m:t>
                        </m:r>
                      </m:e>
                    </m:d>
                  </m:oMath>
                </a14:m>
                <a:endParaRPr lang="de-DE" sz="2000" dirty="0"/>
              </a:p>
              <a:p>
                <a:pPr marL="342900" indent="-342900">
                  <a:buFont typeface="Arial" panose="020B0604020202020204" pitchFamily="34" charset="0"/>
                  <a:buChar char="•"/>
                </a:pPr>
                <a:r>
                  <a:rPr lang="de-DE" sz="2000" dirty="0"/>
                  <a:t>Hierbei ist nun </a:t>
                </a:r>
                <a14:m>
                  <m:oMath xmlns:m="http://schemas.openxmlformats.org/officeDocument/2006/math">
                    <m:r>
                      <a:rPr lang="de-DE" sz="2000" i="1">
                        <a:latin typeface="Cambria Math" panose="02040503050406030204" pitchFamily="18" charset="0"/>
                      </a:rPr>
                      <m:t>𝑅𝑒𝑝</m:t>
                    </m:r>
                    <m:d>
                      <m:dPr>
                        <m:ctrlPr>
                          <a:rPr lang="de-DE" sz="2000" i="1">
                            <a:latin typeface="Cambria Math" panose="02040503050406030204" pitchFamily="18" charset="0"/>
                          </a:rPr>
                        </m:ctrlPr>
                      </m:dPr>
                      <m:e>
                        <m:r>
                          <a:rPr lang="de-DE" sz="2000" i="1">
                            <a:latin typeface="Cambria Math" panose="02040503050406030204" pitchFamily="18" charset="0"/>
                          </a:rPr>
                          <m:t>0</m:t>
                        </m:r>
                      </m:e>
                    </m:d>
                    <m:r>
                      <a:rPr lang="de-DE" sz="2000" i="1">
                        <a:latin typeface="Cambria Math" panose="02040503050406030204" pitchFamily="18" charset="0"/>
                      </a:rPr>
                      <m:t>=</m:t>
                    </m:r>
                    <m:f>
                      <m:fPr>
                        <m:type m:val="lin"/>
                        <m:ctrlPr>
                          <a:rPr lang="de-DE" sz="2000" i="1">
                            <a:latin typeface="Cambria Math" panose="02040503050406030204" pitchFamily="18" charset="0"/>
                          </a:rPr>
                        </m:ctrlPr>
                      </m:fPr>
                      <m:num>
                        <m:r>
                          <a:rPr lang="de-DE" sz="2000" i="1">
                            <a:latin typeface="Cambria Math" panose="02040503050406030204" pitchFamily="18" charset="0"/>
                          </a:rPr>
                          <m:t>𝑟𝑆</m:t>
                        </m:r>
                        <m:r>
                          <a:rPr lang="de-DE" sz="2000" i="1">
                            <a:latin typeface="Cambria Math" panose="02040503050406030204" pitchFamily="18" charset="0"/>
                          </a:rPr>
                          <m:t>(0)</m:t>
                        </m:r>
                      </m:num>
                      <m:den>
                        <m:r>
                          <a:rPr lang="de-DE" sz="2000" i="1">
                            <a:latin typeface="Cambria Math" panose="02040503050406030204" pitchFamily="18" charset="0"/>
                          </a:rPr>
                          <m:t>𝑎</m:t>
                        </m:r>
                      </m:den>
                    </m:f>
                  </m:oMath>
                </a14:m>
                <a:r>
                  <a:rPr lang="de-DE" sz="2000" dirty="0"/>
                  <a:t> die </a:t>
                </a:r>
              </a:p>
              <a:p>
                <a:pPr marL="800100" lvl="1" indent="-342900">
                  <a:buFont typeface="Courier New" panose="02070309020205020404" pitchFamily="49" charset="0"/>
                  <a:buChar char="o"/>
                </a:pPr>
                <a:r>
                  <a:rPr lang="de-DE" sz="2000" dirty="0"/>
                  <a:t>Reproduktionszahl zum Zeitpunkt </a:t>
                </a:r>
                <a:r>
                  <a:rPr lang="de-DE" sz="2000" i="1" dirty="0"/>
                  <a:t>t=</a:t>
                </a:r>
                <a:r>
                  <a:rPr lang="de-DE" sz="2000" dirty="0"/>
                  <a:t>0 oder auch die </a:t>
                </a:r>
              </a:p>
              <a:p>
                <a:pPr marL="800100" lvl="1" indent="-342900">
                  <a:buFont typeface="Courier New" panose="02070309020205020404" pitchFamily="49" charset="0"/>
                  <a:buChar char="o"/>
                </a:pPr>
                <a:r>
                  <a:rPr lang="de-DE" sz="2000" dirty="0"/>
                  <a:t>Basisreproduktionszahl</a:t>
                </a:r>
              </a:p>
              <a:p>
                <a:pPr marL="800100" lvl="1" indent="-342900">
                  <a:buFont typeface="Courier New" panose="02070309020205020404" pitchFamily="49" charset="0"/>
                  <a:buChar char="o"/>
                </a:pPr>
                <a:endParaRPr lang="de-DE" sz="2000" dirty="0"/>
              </a:p>
              <a:p>
                <a:pPr marL="285750" indent="-285750">
                  <a:buFont typeface="Arial" panose="020B0604020202020204" pitchFamily="34" charset="0"/>
                  <a:buChar char="•"/>
                </a:pPr>
                <a:r>
                  <a:rPr lang="de-DE" sz="2000" dirty="0"/>
                  <a:t>Bekannter Zusammenhang: Wenn die Basisreproduktionszahl </a:t>
                </a:r>
              </a:p>
              <a:p>
                <a:pPr marL="800100" lvl="1" indent="-342900">
                  <a:buFont typeface="Courier New" panose="02070309020205020404" pitchFamily="49" charset="0"/>
                  <a:buChar char="o"/>
                </a:pPr>
                <a:r>
                  <a:rPr lang="de-DE" sz="2000" dirty="0"/>
                  <a:t>größer 1 ist, dann exponentielles Wachstum</a:t>
                </a:r>
              </a:p>
              <a:p>
                <a:pPr marL="800100" lvl="1" indent="-342900">
                  <a:buFont typeface="Courier New" panose="02070309020205020404" pitchFamily="49" charset="0"/>
                  <a:buChar char="o"/>
                </a:pPr>
                <a:r>
                  <a:rPr lang="de-DE" sz="2000" dirty="0"/>
                  <a:t>kleiner 1 zu einem Aussterben der Infektion</a:t>
                </a:r>
              </a:p>
            </p:txBody>
          </p:sp>
        </mc:Choice>
        <mc:Fallback xmlns="">
          <p:sp>
            <p:nvSpPr>
              <p:cNvPr id="2" name="Textfeld 1">
                <a:extLst>
                  <a:ext uri="{FF2B5EF4-FFF2-40B4-BE49-F238E27FC236}">
                    <a16:creationId xmlns:a16="http://schemas.microsoft.com/office/drawing/2014/main" id="{61EFAB81-449A-4376-87E6-9C0221BF3994}"/>
                  </a:ext>
                </a:extLst>
              </p:cNvPr>
              <p:cNvSpPr txBox="1">
                <a:spLocks noRot="1" noChangeAspect="1" noMove="1" noResize="1" noEditPoints="1" noAdjustHandles="1" noChangeArrowheads="1" noChangeShapeType="1" noTextEdit="1"/>
              </p:cNvSpPr>
              <p:nvPr/>
            </p:nvSpPr>
            <p:spPr>
              <a:xfrm>
                <a:off x="381000" y="2209800"/>
                <a:ext cx="8863517" cy="4410951"/>
              </a:xfrm>
              <a:prstGeom prst="rect">
                <a:avLst/>
              </a:prstGeom>
              <a:blipFill>
                <a:blip r:embed="rId5"/>
                <a:stretch>
                  <a:fillRect l="-619" t="-692" b="-1798"/>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4C6EE766-9ED1-44BA-9F42-B0C1BF694138}"/>
              </a:ext>
            </a:extLst>
          </p:cNvPr>
          <p:cNvSpPr/>
          <p:nvPr/>
        </p:nvSpPr>
        <p:spPr>
          <a:xfrm>
            <a:off x="5715000" y="1885890"/>
            <a:ext cx="2553904" cy="338554"/>
          </a:xfrm>
          <a:prstGeom prst="rect">
            <a:avLst/>
          </a:prstGeom>
        </p:spPr>
        <p:txBody>
          <a:bodyPr wrap="none">
            <a:spAutoFit/>
          </a:bodyPr>
          <a:lstStyle/>
          <a:p>
            <a:r>
              <a:rPr lang="de-DE" sz="1600" b="1" dirty="0"/>
              <a:t>Grundlegende Konzepte</a:t>
            </a:r>
            <a:endParaRPr lang="de-DE" sz="1600" dirty="0"/>
          </a:p>
        </p:txBody>
      </p:sp>
    </p:spTree>
    <p:extLst>
      <p:ext uri="{BB962C8B-B14F-4D97-AF65-F5344CB8AC3E}">
        <p14:creationId xmlns:p14="http://schemas.microsoft.com/office/powerpoint/2010/main" val="2122744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2" name="Textfeld 1">
            <a:extLst>
              <a:ext uri="{FF2B5EF4-FFF2-40B4-BE49-F238E27FC236}">
                <a16:creationId xmlns:a16="http://schemas.microsoft.com/office/drawing/2014/main" id="{61EFAB81-449A-4376-87E6-9C0221BF3994}"/>
              </a:ext>
            </a:extLst>
          </p:cNvPr>
          <p:cNvSpPr txBox="1"/>
          <p:nvPr/>
        </p:nvSpPr>
        <p:spPr>
          <a:xfrm>
            <a:off x="381000" y="2386548"/>
            <a:ext cx="7810408" cy="3785652"/>
          </a:xfrm>
          <a:prstGeom prst="rect">
            <a:avLst/>
          </a:prstGeom>
          <a:noFill/>
        </p:spPr>
        <p:txBody>
          <a:bodyPr wrap="none" rtlCol="0">
            <a:spAutoFit/>
          </a:bodyPr>
          <a:lstStyle/>
          <a:p>
            <a:pPr marL="342900" indent="-342900">
              <a:buFont typeface="Arial" panose="020B0604020202020204" pitchFamily="34" charset="0"/>
              <a:buChar char="•"/>
            </a:pPr>
            <a:r>
              <a:rPr lang="de-DE" sz="2000" dirty="0"/>
              <a:t>Warum endet eine Epidemie? </a:t>
            </a:r>
          </a:p>
          <a:p>
            <a:pPr marL="800100" lvl="1" indent="-342900">
              <a:buFont typeface="Courier New" panose="02070309020205020404" pitchFamily="49" charset="0"/>
              <a:buChar char="o"/>
            </a:pPr>
            <a:r>
              <a:rPr lang="de-DE" sz="2000" dirty="0"/>
              <a:t>keine Gesunden mehr, </a:t>
            </a:r>
            <a:r>
              <a:rPr lang="de-DE" sz="2000" i="1" dirty="0"/>
              <a:t>S(t)</a:t>
            </a:r>
            <a:r>
              <a:rPr lang="de-DE" sz="2000" dirty="0"/>
              <a:t>=0 oder </a:t>
            </a:r>
          </a:p>
          <a:p>
            <a:pPr marL="800100" lvl="1" indent="-342900">
              <a:buFont typeface="Courier New" panose="02070309020205020404" pitchFamily="49" charset="0"/>
              <a:buChar char="o"/>
            </a:pPr>
            <a:r>
              <a:rPr lang="de-DE" sz="2000" dirty="0"/>
              <a:t>Anzahl der Infizierten </a:t>
            </a:r>
            <a:r>
              <a:rPr lang="de-DE" sz="2000" i="1" dirty="0"/>
              <a:t>I(t)</a:t>
            </a:r>
            <a:r>
              <a:rPr lang="de-DE" sz="2000" dirty="0"/>
              <a:t> gleich Null</a:t>
            </a:r>
          </a:p>
          <a:p>
            <a:pPr marL="342900" indent="-342900">
              <a:buFont typeface="Arial" panose="020B0604020202020204" pitchFamily="34" charset="0"/>
              <a:buChar char="•"/>
            </a:pPr>
            <a:r>
              <a:rPr lang="de-DE" sz="2000" dirty="0"/>
              <a:t>Also nicht darauf warten müssen, bis alle mit CoV-2 infiziert sind</a:t>
            </a:r>
          </a:p>
          <a:p>
            <a:pPr marL="342900" indent="-342900">
              <a:buFont typeface="Arial" panose="020B0604020202020204" pitchFamily="34" charset="0"/>
              <a:buChar char="•"/>
            </a:pPr>
            <a:r>
              <a:rPr lang="de-DE" sz="2000" dirty="0"/>
              <a:t>sondern eben keine Infizierten mehr, also </a:t>
            </a:r>
            <a:r>
              <a:rPr lang="de-DE" sz="2000" i="1" dirty="0"/>
              <a:t>I(t)</a:t>
            </a:r>
            <a:r>
              <a:rPr lang="de-DE" sz="2000" dirty="0"/>
              <a:t>=0</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Wie soll man eine Epidemie bekämpfen?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Ziel: </a:t>
            </a:r>
            <a:r>
              <a:rPr lang="de-DE" sz="2000" i="1" dirty="0"/>
              <a:t>Rep(t)</a:t>
            </a:r>
            <a:r>
              <a:rPr lang="de-DE" sz="2000" dirty="0"/>
              <a:t> &lt; 1</a:t>
            </a:r>
          </a:p>
          <a:p>
            <a:pPr marL="800100" lvl="1" indent="-342900">
              <a:buFont typeface="Courier New" panose="02070309020205020404" pitchFamily="49" charset="0"/>
              <a:buChar char="o"/>
            </a:pPr>
            <a:r>
              <a:rPr lang="de-DE" sz="2000" dirty="0"/>
              <a:t>entweder </a:t>
            </a:r>
            <a:r>
              <a:rPr lang="de-DE" sz="2000" i="1" dirty="0"/>
              <a:t>r</a:t>
            </a:r>
            <a:r>
              <a:rPr lang="de-DE" sz="2000" dirty="0"/>
              <a:t> reduzieren oder</a:t>
            </a:r>
          </a:p>
          <a:p>
            <a:pPr marL="800100" lvl="1" indent="-342900">
              <a:buFont typeface="Courier New" panose="02070309020205020404" pitchFamily="49" charset="0"/>
              <a:buChar char="o"/>
            </a:pPr>
            <a:r>
              <a:rPr lang="de-DE" sz="2000" dirty="0"/>
              <a:t>Anzahl der Suszeptiblen (schneller Tod „von Vorteil“)</a:t>
            </a:r>
          </a:p>
          <a:p>
            <a:pPr marL="342900" indent="-342900">
              <a:buFont typeface="Arial" panose="020B0604020202020204" pitchFamily="34" charset="0"/>
              <a:buChar char="•"/>
            </a:pPr>
            <a:r>
              <a:rPr lang="de-DE" sz="2000" dirty="0"/>
              <a:t>Praktisch: Kontaktsperren und Impfungen</a:t>
            </a:r>
          </a:p>
        </p:txBody>
      </p:sp>
      <p:sp>
        <p:nvSpPr>
          <p:cNvPr id="10" name="Rechteck 9">
            <a:extLst>
              <a:ext uri="{FF2B5EF4-FFF2-40B4-BE49-F238E27FC236}">
                <a16:creationId xmlns:a16="http://schemas.microsoft.com/office/drawing/2014/main" id="{4C6EE766-9ED1-44BA-9F42-B0C1BF694138}"/>
              </a:ext>
            </a:extLst>
          </p:cNvPr>
          <p:cNvSpPr/>
          <p:nvPr/>
        </p:nvSpPr>
        <p:spPr>
          <a:xfrm>
            <a:off x="5715000" y="1885890"/>
            <a:ext cx="2553904" cy="338554"/>
          </a:xfrm>
          <a:prstGeom prst="rect">
            <a:avLst/>
          </a:prstGeom>
        </p:spPr>
        <p:txBody>
          <a:bodyPr wrap="none">
            <a:spAutoFit/>
          </a:bodyPr>
          <a:lstStyle/>
          <a:p>
            <a:r>
              <a:rPr lang="de-DE" sz="1600" b="1" dirty="0"/>
              <a:t>Grundlegende Konzepte</a:t>
            </a:r>
            <a:endParaRPr lang="de-DE" sz="1600" dirty="0"/>
          </a:p>
        </p:txBody>
      </p:sp>
    </p:spTree>
    <p:extLst>
      <p:ext uri="{BB962C8B-B14F-4D97-AF65-F5344CB8AC3E}">
        <p14:creationId xmlns:p14="http://schemas.microsoft.com/office/powerpoint/2010/main" val="351557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sp>
        <p:nvSpPr>
          <p:cNvPr id="2" name="Textfeld 1">
            <a:extLst>
              <a:ext uri="{FF2B5EF4-FFF2-40B4-BE49-F238E27FC236}">
                <a16:creationId xmlns:a16="http://schemas.microsoft.com/office/drawing/2014/main" id="{81567297-4BEF-49A4-9E19-F59C138B87CE}"/>
              </a:ext>
            </a:extLst>
          </p:cNvPr>
          <p:cNvSpPr txBox="1"/>
          <p:nvPr/>
        </p:nvSpPr>
        <p:spPr>
          <a:xfrm>
            <a:off x="753903" y="1981200"/>
            <a:ext cx="6713697" cy="3139321"/>
          </a:xfrm>
          <a:prstGeom prst="rect">
            <a:avLst/>
          </a:prstGeom>
          <a:noFill/>
        </p:spPr>
        <p:txBody>
          <a:bodyPr wrap="none" rtlCol="0">
            <a:spAutoFit/>
          </a:bodyPr>
          <a:lstStyle/>
          <a:p>
            <a:endParaRPr lang="de-DE" dirty="0"/>
          </a:p>
          <a:p>
            <a:pPr marL="285750" indent="-285750">
              <a:buFont typeface="Arial" panose="020B0604020202020204" pitchFamily="34" charset="0"/>
              <a:buChar char="•"/>
            </a:pPr>
            <a:r>
              <a:rPr lang="de-DE" sz="2000" dirty="0"/>
              <a:t>Covid-19 hält die Welt in Atem</a:t>
            </a:r>
          </a:p>
          <a:p>
            <a:pPr marL="285750" indent="-285750">
              <a:buFont typeface="Arial" panose="020B0604020202020204" pitchFamily="34" charset="0"/>
              <a:buChar char="•"/>
            </a:pPr>
            <a:r>
              <a:rPr lang="de-DE" sz="2000" dirty="0"/>
              <a:t>Genauso atemlos ist die Diskussion um angemessene </a:t>
            </a:r>
            <a:br>
              <a:rPr lang="de-DE" sz="2000" dirty="0"/>
            </a:br>
            <a:r>
              <a:rPr lang="de-DE" sz="2000" dirty="0"/>
              <a:t>gesundheitspolitische Maßnahmen (GPM)</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Analysemöglichkeiten</a:t>
            </a:r>
          </a:p>
          <a:p>
            <a:pPr marL="800100" lvl="1" indent="-342900">
              <a:buFont typeface="Courier New" panose="02070309020205020404" pitchFamily="49" charset="0"/>
              <a:buChar char="o"/>
            </a:pPr>
            <a:r>
              <a:rPr lang="de-DE" sz="2000" dirty="0"/>
              <a:t>Betrachten der Wachstumsprozesse</a:t>
            </a:r>
          </a:p>
          <a:p>
            <a:pPr marL="800100" lvl="1" indent="-342900">
              <a:buFont typeface="Courier New" panose="02070309020205020404" pitchFamily="49" charset="0"/>
              <a:buChar char="o"/>
            </a:pPr>
            <a:r>
              <a:rPr lang="de-DE" sz="2000" dirty="0"/>
              <a:t>Strukturbruchanalysen mithilfe beobachteter Daten</a:t>
            </a:r>
          </a:p>
          <a:p>
            <a:pPr marL="800100" lvl="1" indent="-342900">
              <a:buFont typeface="Courier New" panose="02070309020205020404" pitchFamily="49" charset="0"/>
              <a:buChar char="o"/>
            </a:pPr>
            <a:r>
              <a:rPr lang="de-DE" sz="2000" dirty="0"/>
              <a:t>Epidemiologische Modelle für Blick in Zukunft</a:t>
            </a:r>
            <a:br>
              <a:rPr lang="de-DE" sz="2000" dirty="0"/>
            </a:br>
            <a:r>
              <a:rPr lang="de-DE" sz="2000" dirty="0"/>
              <a:t>(Grundstruktur identisch zu Arbeitsmarktmodelle)</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1707519" cy="400110"/>
          </a:xfrm>
          <a:prstGeom prst="rect">
            <a:avLst/>
          </a:prstGeom>
        </p:spPr>
        <p:txBody>
          <a:bodyPr wrap="none">
            <a:spAutoFit/>
          </a:bodyPr>
          <a:lstStyle/>
          <a:p>
            <a:r>
              <a:rPr lang="de-DE" sz="2000" b="1" dirty="0"/>
              <a:t>1. Einleitung</a:t>
            </a:r>
            <a:endParaRPr lang="de-DE" sz="2000" dirty="0"/>
          </a:p>
        </p:txBody>
      </p:sp>
    </p:spTree>
    <p:extLst>
      <p:ext uri="{BB962C8B-B14F-4D97-AF65-F5344CB8AC3E}">
        <p14:creationId xmlns:p14="http://schemas.microsoft.com/office/powerpoint/2010/main" val="754002891"/>
      </p:ext>
    </p:extLst>
  </p:cSld>
  <p:clrMapOvr>
    <a:masterClrMapping/>
  </p:clrMapOvr>
  <mc:AlternateContent xmlns:mc="http://schemas.openxmlformats.org/markup-compatibility/2006" xmlns:p14="http://schemas.microsoft.com/office/powerpoint/2010/main">
    <mc:Choice Requires="p14">
      <p:transition spd="slow" p14:dur="2000" advTm="57300"/>
    </mc:Choice>
    <mc:Fallback xmlns="">
      <p:transition spd="slow" advTm="573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1EFAB81-449A-4376-87E6-9C0221BF3994}"/>
                  </a:ext>
                </a:extLst>
              </p:cNvPr>
              <p:cNvSpPr txBox="1"/>
              <p:nvPr/>
            </p:nvSpPr>
            <p:spPr>
              <a:xfrm>
                <a:off x="304800" y="2438400"/>
                <a:ext cx="8986756" cy="3631828"/>
              </a:xfrm>
              <a:prstGeom prst="rect">
                <a:avLst/>
              </a:prstGeom>
              <a:noFill/>
            </p:spPr>
            <p:txBody>
              <a:bodyPr wrap="none" rtlCol="0">
                <a:spAutoFit/>
              </a:bodyPr>
              <a:lstStyle/>
              <a:p>
                <a:pPr marL="285750" indent="-285750">
                  <a:buFont typeface="Arial" panose="020B0604020202020204" pitchFamily="34" charset="0"/>
                  <a:buChar char="•"/>
                </a:pPr>
                <a:r>
                  <a:rPr lang="de-DE" sz="2000" dirty="0"/>
                  <a:t>Wie kann erwartete „Stärke“ einer Epidemie abgeschätzt werden? </a:t>
                </a:r>
              </a:p>
              <a:p>
                <a:pPr marL="285750" indent="-285750">
                  <a:buFont typeface="Arial" panose="020B0604020202020204" pitchFamily="34" charset="0"/>
                  <a:buChar char="•"/>
                </a:pPr>
                <a:endParaRPr lang="de-DE" sz="2000" dirty="0"/>
              </a:p>
              <a:p>
                <a:pPr marL="742950" lvl="1" indent="-285750">
                  <a:buFont typeface="Courier New" panose="02070309020205020404" pitchFamily="49" charset="0"/>
                  <a:buChar char="o"/>
                </a:pPr>
                <a:r>
                  <a:rPr lang="de-DE" sz="2000" dirty="0"/>
                  <a:t>Ein Infizierter soll nur noch einen oder weniger Suszeptiblen anstecken</a:t>
                </a:r>
              </a:p>
              <a:p>
                <a:pPr marL="742950" lvl="1" indent="-285750">
                  <a:buFont typeface="Courier New" panose="02070309020205020404" pitchFamily="49" charset="0"/>
                  <a:buChar char="o"/>
                </a:pPr>
                <a:r>
                  <a:rPr lang="de-DE" sz="2000" dirty="0"/>
                  <a:t>Erfüllt wenn immuner Anteil der Bevölkerung gleich </a:t>
                </a:r>
                <a14:m>
                  <m:oMath xmlns:m="http://schemas.openxmlformats.org/officeDocument/2006/math">
                    <m:f>
                      <m:fPr>
                        <m:ctrlPr>
                          <a:rPr lang="de-DE" sz="2000" i="1">
                            <a:latin typeface="Cambria Math" panose="02040503050406030204" pitchFamily="18" charset="0"/>
                          </a:rPr>
                        </m:ctrlPr>
                      </m:fPr>
                      <m:num>
                        <m:r>
                          <a:rPr lang="de-DE" sz="2000" i="1">
                            <a:latin typeface="Cambria Math" panose="02040503050406030204" pitchFamily="18" charset="0"/>
                          </a:rPr>
                          <m:t>𝑅𝑒𝑝</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−1</m:t>
                        </m:r>
                      </m:num>
                      <m:den>
                        <m:r>
                          <a:rPr lang="de-DE" sz="2000" i="1">
                            <a:latin typeface="Cambria Math" panose="02040503050406030204" pitchFamily="18" charset="0"/>
                          </a:rPr>
                          <m:t>𝑅𝑒𝑝</m:t>
                        </m:r>
                        <m:d>
                          <m:dPr>
                            <m:ctrlPr>
                              <a:rPr lang="de-DE" sz="2000" i="1">
                                <a:latin typeface="Cambria Math" panose="02040503050406030204" pitchFamily="18" charset="0"/>
                              </a:rPr>
                            </m:ctrlPr>
                          </m:dPr>
                          <m:e>
                            <m:r>
                              <a:rPr lang="de-DE" sz="2000" i="1">
                                <a:latin typeface="Cambria Math" panose="02040503050406030204" pitchFamily="18" charset="0"/>
                              </a:rPr>
                              <m:t>𝑡</m:t>
                            </m:r>
                          </m:e>
                        </m:d>
                      </m:den>
                    </m:f>
                  </m:oMath>
                </a14:m>
                <a:endParaRPr lang="de-DE" sz="2000" dirty="0"/>
              </a:p>
              <a:p>
                <a:pPr marL="742950" lvl="1" indent="-285750">
                  <a:buFont typeface="Courier New" panose="02070309020205020404" pitchFamily="49" charset="0"/>
                  <a:buChar char="o"/>
                </a:pPr>
                <a:r>
                  <a:rPr lang="de-DE" sz="2000" dirty="0"/>
                  <a:t>Für die Covid-19 wurde </a:t>
                </a:r>
                <a14:m>
                  <m:oMath xmlns:m="http://schemas.openxmlformats.org/officeDocument/2006/math">
                    <m:r>
                      <a:rPr lang="de-DE" sz="2000" i="1">
                        <a:latin typeface="Cambria Math" panose="02040503050406030204" pitchFamily="18" charset="0"/>
                      </a:rPr>
                      <m:t>𝑅𝑒𝑝</m:t>
                    </m:r>
                    <m:r>
                      <a:rPr lang="de-DE" sz="2000" i="1">
                        <a:latin typeface="Cambria Math" panose="02040503050406030204" pitchFamily="18" charset="0"/>
                      </a:rPr>
                      <m:t>(0)</m:t>
                    </m:r>
                  </m:oMath>
                </a14:m>
                <a:r>
                  <a:rPr lang="de-DE" sz="2000" dirty="0"/>
                  <a:t> auf etwa 2,5 geschätzt (Zhang 2020)</a:t>
                </a:r>
              </a:p>
              <a:p>
                <a:pPr marL="742950" lvl="1" indent="-285750">
                  <a:buFont typeface="Courier New" panose="02070309020205020404" pitchFamily="49" charset="0"/>
                  <a:buChar char="o"/>
                </a:pPr>
                <a:r>
                  <a:rPr lang="de-DE" sz="2000" dirty="0"/>
                  <a:t>Herdenimmunität wenn mindestens 60% der Bevölkerung immun</a:t>
                </a:r>
              </a:p>
              <a:p>
                <a:pPr marL="742950" lvl="1" indent="-285750">
                  <a:buFont typeface="Courier New" panose="02070309020205020404" pitchFamily="49" charset="0"/>
                  <a:buChar char="o"/>
                </a:pPr>
                <a:r>
                  <a:rPr lang="de-DE" sz="2000" dirty="0"/>
                  <a:t>Für Deutschland wären dies etwa 50 Millionen Menschen</a:t>
                </a:r>
              </a:p>
              <a:p>
                <a:pPr marL="742950" lvl="1" indent="-285750">
                  <a:buFont typeface="Courier New" panose="02070309020205020404" pitchFamily="49" charset="0"/>
                  <a:buChar char="o"/>
                </a:pPr>
                <a:endParaRPr lang="de-DE" sz="2000" dirty="0"/>
              </a:p>
              <a:p>
                <a:pPr marL="742950" lvl="1" indent="-285750">
                  <a:buFont typeface="Courier New" panose="02070309020205020404" pitchFamily="49" charset="0"/>
                  <a:buChar char="o"/>
                </a:pPr>
                <a:r>
                  <a:rPr lang="de-DE" sz="2000" dirty="0"/>
                  <a:t>Dies wäre Zusammenbruch des Gesundheitssystems </a:t>
                </a:r>
              </a:p>
              <a:p>
                <a:pPr marL="742950" lvl="1" indent="-285750">
                  <a:buFont typeface="Courier New" panose="02070309020205020404" pitchFamily="49" charset="0"/>
                  <a:buChar char="o"/>
                </a:pPr>
                <a:r>
                  <a:rPr lang="de-DE" sz="2000" dirty="0"/>
                  <a:t>Ungebremster Verlauf von Covid-19 keine Option</a:t>
                </a:r>
              </a:p>
              <a:p>
                <a:endParaRPr lang="de-DE" dirty="0"/>
              </a:p>
            </p:txBody>
          </p:sp>
        </mc:Choice>
        <mc:Fallback xmlns="">
          <p:sp>
            <p:nvSpPr>
              <p:cNvPr id="2" name="Textfeld 1">
                <a:extLst>
                  <a:ext uri="{FF2B5EF4-FFF2-40B4-BE49-F238E27FC236}">
                    <a16:creationId xmlns:a16="http://schemas.microsoft.com/office/drawing/2014/main" id="{61EFAB81-449A-4376-87E6-9C0221BF3994}"/>
                  </a:ext>
                </a:extLst>
              </p:cNvPr>
              <p:cNvSpPr txBox="1">
                <a:spLocks noRot="1" noChangeAspect="1" noMove="1" noResize="1" noEditPoints="1" noAdjustHandles="1" noChangeArrowheads="1" noChangeShapeType="1" noTextEdit="1"/>
              </p:cNvSpPr>
              <p:nvPr/>
            </p:nvSpPr>
            <p:spPr>
              <a:xfrm>
                <a:off x="304800" y="2438400"/>
                <a:ext cx="8986756" cy="3631828"/>
              </a:xfrm>
              <a:prstGeom prst="rect">
                <a:avLst/>
              </a:prstGeom>
              <a:blipFill>
                <a:blip r:embed="rId5"/>
                <a:stretch>
                  <a:fillRect l="-611" t="-671"/>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4C6EE766-9ED1-44BA-9F42-B0C1BF694138}"/>
              </a:ext>
            </a:extLst>
          </p:cNvPr>
          <p:cNvSpPr/>
          <p:nvPr/>
        </p:nvSpPr>
        <p:spPr>
          <a:xfrm>
            <a:off x="5715000" y="1885890"/>
            <a:ext cx="2553904" cy="338554"/>
          </a:xfrm>
          <a:prstGeom prst="rect">
            <a:avLst/>
          </a:prstGeom>
        </p:spPr>
        <p:txBody>
          <a:bodyPr wrap="none">
            <a:spAutoFit/>
          </a:bodyPr>
          <a:lstStyle/>
          <a:p>
            <a:r>
              <a:rPr lang="de-DE" sz="1600" b="1" dirty="0"/>
              <a:t>Grundlegende Konzepte</a:t>
            </a:r>
            <a:endParaRPr lang="de-DE" sz="1600" dirty="0"/>
          </a:p>
        </p:txBody>
      </p:sp>
    </p:spTree>
    <p:extLst>
      <p:ext uri="{BB962C8B-B14F-4D97-AF65-F5344CB8AC3E}">
        <p14:creationId xmlns:p14="http://schemas.microsoft.com/office/powerpoint/2010/main" val="3647024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10" name="Rechteck 9">
            <a:extLst>
              <a:ext uri="{FF2B5EF4-FFF2-40B4-BE49-F238E27FC236}">
                <a16:creationId xmlns:a16="http://schemas.microsoft.com/office/drawing/2014/main" id="{4C6EE766-9ED1-44BA-9F42-B0C1BF694138}"/>
              </a:ext>
            </a:extLst>
          </p:cNvPr>
          <p:cNvSpPr/>
          <p:nvPr/>
        </p:nvSpPr>
        <p:spPr>
          <a:xfrm>
            <a:off x="4876800" y="1885890"/>
            <a:ext cx="3477234" cy="338554"/>
          </a:xfrm>
          <a:prstGeom prst="rect">
            <a:avLst/>
          </a:prstGeom>
        </p:spPr>
        <p:txBody>
          <a:bodyPr wrap="none">
            <a:spAutoFit/>
          </a:bodyPr>
          <a:lstStyle/>
          <a:p>
            <a:r>
              <a:rPr lang="de-DE" sz="1600" b="1" dirty="0"/>
              <a:t>Erweiterung und Forschungsrand</a:t>
            </a:r>
            <a:endParaRPr lang="de-DE" sz="1600" dirty="0"/>
          </a:p>
        </p:txBody>
      </p:sp>
    </p:spTree>
    <p:extLst>
      <p:ext uri="{BB962C8B-B14F-4D97-AF65-F5344CB8AC3E}">
        <p14:creationId xmlns:p14="http://schemas.microsoft.com/office/powerpoint/2010/main" val="318523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2" name="Textfeld 1">
            <a:extLst>
              <a:ext uri="{FF2B5EF4-FFF2-40B4-BE49-F238E27FC236}">
                <a16:creationId xmlns:a16="http://schemas.microsoft.com/office/drawing/2014/main" id="{61EFAB81-449A-4376-87E6-9C0221BF3994}"/>
              </a:ext>
            </a:extLst>
          </p:cNvPr>
          <p:cNvSpPr txBox="1"/>
          <p:nvPr/>
        </p:nvSpPr>
        <p:spPr>
          <a:xfrm>
            <a:off x="381000" y="2307372"/>
            <a:ext cx="8866786" cy="4093428"/>
          </a:xfrm>
          <a:prstGeom prst="rect">
            <a:avLst/>
          </a:prstGeom>
          <a:noFill/>
        </p:spPr>
        <p:txBody>
          <a:bodyPr wrap="none" rtlCol="0">
            <a:spAutoFit/>
          </a:bodyPr>
          <a:lstStyle/>
          <a:p>
            <a:pPr marL="285750" indent="-285750">
              <a:buFont typeface="Arial" panose="020B0604020202020204" pitchFamily="34" charset="0"/>
              <a:buChar char="•"/>
            </a:pPr>
            <a:r>
              <a:rPr lang="de-DE" sz="2000" dirty="0"/>
              <a:t>SEIR Modelle: ein Individuum ist nach Infektion nicht sofort infektiös</a:t>
            </a:r>
          </a:p>
          <a:p>
            <a:pPr marL="285750" indent="-285750">
              <a:buFont typeface="Arial" panose="020B0604020202020204" pitchFamily="34" charset="0"/>
              <a:buChar char="•"/>
            </a:pPr>
            <a:r>
              <a:rPr lang="de-DE" sz="2000" dirty="0"/>
              <a:t>SIS Modelle: Genesene sind nicht immun</a:t>
            </a:r>
            <a:br>
              <a:rPr lang="de-DE" sz="2000" dirty="0"/>
            </a:br>
            <a:r>
              <a:rPr lang="de-DE" sz="2000" dirty="0"/>
              <a:t>(Ökonomen mögen sich an „</a:t>
            </a:r>
            <a:r>
              <a:rPr lang="de-DE" sz="2000" dirty="0" err="1"/>
              <a:t>search</a:t>
            </a:r>
            <a:r>
              <a:rPr lang="de-DE" sz="2000" dirty="0"/>
              <a:t> &amp; </a:t>
            </a:r>
            <a:r>
              <a:rPr lang="de-DE" sz="2000" dirty="0" err="1"/>
              <a:t>matching</a:t>
            </a:r>
            <a:r>
              <a:rPr lang="de-DE" sz="2000" dirty="0"/>
              <a:t>“ Modelle erinnert fühlen)</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Diese Modelle (siehe </a:t>
            </a:r>
            <a:r>
              <a:rPr lang="de-DE" sz="2000" dirty="0" err="1"/>
              <a:t>Hethcote</a:t>
            </a:r>
            <a:r>
              <a:rPr lang="de-DE" sz="2000" dirty="0"/>
              <a:t> 2000) betrachten Mittelwerte und gelten </a:t>
            </a:r>
            <a:br>
              <a:rPr lang="de-DE" sz="2000" dirty="0"/>
            </a:br>
            <a:r>
              <a:rPr lang="de-DE" sz="2000" dirty="0"/>
              <a:t>somit nur für große Fallzahlen</a:t>
            </a:r>
          </a:p>
          <a:p>
            <a:pPr marL="742950" lvl="1" indent="-285750">
              <a:buFont typeface="Courier New" panose="02070309020205020404" pitchFamily="49" charset="0"/>
              <a:buChar char="o"/>
            </a:pPr>
            <a:r>
              <a:rPr lang="de-DE" sz="2000" dirty="0"/>
              <a:t>Für kleine Fallzahlen (Größenordnung von 100) muss Zufallsmoment </a:t>
            </a:r>
            <a:br>
              <a:rPr lang="de-DE" sz="2000" dirty="0"/>
            </a:br>
            <a:r>
              <a:rPr lang="de-DE" sz="2000" dirty="0"/>
              <a:t>des Ansteckungsprozesses betrachtet werden</a:t>
            </a:r>
          </a:p>
          <a:p>
            <a:pPr marL="742950" lvl="1" indent="-285750">
              <a:buFont typeface="Courier New" panose="02070309020205020404" pitchFamily="49" charset="0"/>
              <a:buChar char="o"/>
            </a:pPr>
            <a:r>
              <a:rPr lang="de-DE" sz="2000" dirty="0"/>
              <a:t>Dies führt zu stochastischen Differentialgleichungen</a:t>
            </a:r>
          </a:p>
          <a:p>
            <a:pPr marL="742950" lvl="1" indent="-285750">
              <a:buFont typeface="Courier New" panose="02070309020205020404" pitchFamily="49" charset="0"/>
              <a:buChar char="o"/>
            </a:pPr>
            <a:endParaRPr lang="de-DE" sz="2000" dirty="0"/>
          </a:p>
          <a:p>
            <a:pPr marL="285750" indent="-285750">
              <a:buFont typeface="Arial" panose="020B0604020202020204" pitchFamily="34" charset="0"/>
              <a:buChar char="•"/>
            </a:pPr>
            <a:r>
              <a:rPr lang="de-DE" sz="2000" dirty="0"/>
              <a:t>Agenten-basierte Modelle simulieren einzelne Menschen </a:t>
            </a:r>
          </a:p>
          <a:p>
            <a:pPr marL="285750" indent="-285750">
              <a:buFont typeface="Arial" panose="020B0604020202020204" pitchFamily="34" charset="0"/>
              <a:buChar char="•"/>
            </a:pPr>
            <a:r>
              <a:rPr lang="de-DE" sz="2000" dirty="0"/>
              <a:t>Aufteilung in unterschiedliche Gruppen (Geschlecht, Alter oder </a:t>
            </a:r>
            <a:br>
              <a:rPr lang="de-DE" sz="2000" dirty="0"/>
            </a:br>
            <a:r>
              <a:rPr lang="de-DE" sz="2000" dirty="0"/>
              <a:t>Vorerkrankungen) naheliegend</a:t>
            </a:r>
          </a:p>
        </p:txBody>
      </p:sp>
      <p:sp>
        <p:nvSpPr>
          <p:cNvPr id="11" name="Rechteck 10">
            <a:extLst>
              <a:ext uri="{FF2B5EF4-FFF2-40B4-BE49-F238E27FC236}">
                <a16:creationId xmlns:a16="http://schemas.microsoft.com/office/drawing/2014/main" id="{5885D26A-18A0-4DC1-AF2B-4501F88EB0DC}"/>
              </a:ext>
            </a:extLst>
          </p:cNvPr>
          <p:cNvSpPr/>
          <p:nvPr/>
        </p:nvSpPr>
        <p:spPr>
          <a:xfrm>
            <a:off x="4876800" y="1885890"/>
            <a:ext cx="3477234" cy="338554"/>
          </a:xfrm>
          <a:prstGeom prst="rect">
            <a:avLst/>
          </a:prstGeom>
        </p:spPr>
        <p:txBody>
          <a:bodyPr wrap="none">
            <a:spAutoFit/>
          </a:bodyPr>
          <a:lstStyle/>
          <a:p>
            <a:r>
              <a:rPr lang="de-DE" sz="1600" b="1" dirty="0"/>
              <a:t>Erweiterung und Forschungsrand</a:t>
            </a:r>
            <a:endParaRPr lang="de-DE" sz="1600" dirty="0"/>
          </a:p>
        </p:txBody>
      </p:sp>
    </p:spTree>
    <p:extLst>
      <p:ext uri="{BB962C8B-B14F-4D97-AF65-F5344CB8AC3E}">
        <p14:creationId xmlns:p14="http://schemas.microsoft.com/office/powerpoint/2010/main" val="3853452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2" name="Textfeld 1">
            <a:extLst>
              <a:ext uri="{FF2B5EF4-FFF2-40B4-BE49-F238E27FC236}">
                <a16:creationId xmlns:a16="http://schemas.microsoft.com/office/drawing/2014/main" id="{61EFAB81-449A-4376-87E6-9C0221BF3994}"/>
              </a:ext>
            </a:extLst>
          </p:cNvPr>
          <p:cNvSpPr txBox="1"/>
          <p:nvPr/>
        </p:nvSpPr>
        <p:spPr>
          <a:xfrm>
            <a:off x="381000" y="2743200"/>
            <a:ext cx="8344400" cy="3170099"/>
          </a:xfrm>
          <a:prstGeom prst="rect">
            <a:avLst/>
          </a:prstGeom>
          <a:noFill/>
        </p:spPr>
        <p:txBody>
          <a:bodyPr wrap="none" rtlCol="0">
            <a:spAutoFit/>
          </a:bodyPr>
          <a:lstStyle/>
          <a:p>
            <a:pPr marL="342900" indent="-342900">
              <a:buFont typeface="Arial" panose="020B0604020202020204" pitchFamily="34" charset="0"/>
              <a:buChar char="•"/>
            </a:pPr>
            <a:r>
              <a:rPr lang="de-DE" sz="2000" dirty="0"/>
              <a:t>Modellierung Großbritannien</a:t>
            </a:r>
          </a:p>
          <a:p>
            <a:pPr marL="800100" lvl="1" indent="-342900">
              <a:buFont typeface="Courier New" panose="02070309020205020404" pitchFamily="49" charset="0"/>
              <a:buChar char="o"/>
            </a:pPr>
            <a:r>
              <a:rPr lang="de-DE" sz="2000" dirty="0"/>
              <a:t>Arbeitsgruppe Imperial College London (Ferguson 2020)</a:t>
            </a:r>
          </a:p>
          <a:p>
            <a:pPr marL="800100" lvl="1" indent="-342900">
              <a:buFont typeface="Courier New" panose="02070309020205020404" pitchFamily="49" charset="0"/>
              <a:buChar char="o"/>
            </a:pPr>
            <a:r>
              <a:rPr lang="de-DE" sz="2000" dirty="0" err="1"/>
              <a:t>Alterstrukturiertes</a:t>
            </a:r>
            <a:r>
              <a:rPr lang="de-DE" sz="2000" dirty="0"/>
              <a:t> Agenten-basiertes Modell</a:t>
            </a:r>
          </a:p>
          <a:p>
            <a:pPr marL="800100" lvl="1" indent="-342900">
              <a:buFont typeface="Courier New" panose="02070309020205020404" pitchFamily="49" charset="0"/>
              <a:buChar char="o"/>
            </a:pPr>
            <a:r>
              <a:rPr lang="de-DE" sz="2000" dirty="0"/>
              <a:t>Untersuchen Auswirkungen von Varianten sozialer Distanzierung</a:t>
            </a:r>
          </a:p>
          <a:p>
            <a:pPr marL="800100" lvl="1" indent="-342900">
              <a:buFont typeface="Courier New" panose="02070309020205020404" pitchFamily="49" charset="0"/>
              <a:buChar char="o"/>
            </a:pPr>
            <a:endParaRPr lang="de-DE" sz="2000" dirty="0"/>
          </a:p>
          <a:p>
            <a:pPr marL="342900" indent="-342900">
              <a:buFont typeface="Arial" panose="020B0604020202020204" pitchFamily="34" charset="0"/>
              <a:buChar char="•"/>
            </a:pPr>
            <a:r>
              <a:rPr lang="de-DE" sz="2000" dirty="0"/>
              <a:t>Vorschlag</a:t>
            </a:r>
          </a:p>
          <a:p>
            <a:pPr marL="800100" lvl="1" indent="-342900">
              <a:buFont typeface="Courier New" panose="02070309020205020404" pitchFamily="49" charset="0"/>
              <a:buChar char="o"/>
            </a:pPr>
            <a:r>
              <a:rPr lang="de-DE" sz="2000" dirty="0"/>
              <a:t>On-off-Strategie</a:t>
            </a:r>
          </a:p>
          <a:p>
            <a:pPr marL="800100" lvl="1" indent="-342900">
              <a:buFont typeface="Courier New" panose="02070309020205020404" pitchFamily="49" charset="0"/>
              <a:buChar char="o"/>
            </a:pPr>
            <a:r>
              <a:rPr lang="de-DE" sz="2000" dirty="0"/>
              <a:t>Maßnahmen in Abhängigkeit von Zahl der Infizierten</a:t>
            </a:r>
          </a:p>
          <a:p>
            <a:pPr marL="800100" lvl="1" indent="-342900">
              <a:buFont typeface="Courier New" panose="02070309020205020404" pitchFamily="49" charset="0"/>
              <a:buChar char="o"/>
            </a:pPr>
            <a:r>
              <a:rPr lang="de-DE" sz="2000" dirty="0"/>
              <a:t>Eingriff wenn zu hoch, Lockerung wenn gefallen</a:t>
            </a:r>
          </a:p>
          <a:p>
            <a:pPr marL="800100" lvl="1" indent="-342900">
              <a:buFont typeface="Courier New" panose="02070309020205020404" pitchFamily="49" charset="0"/>
              <a:buChar char="o"/>
            </a:pPr>
            <a:r>
              <a:rPr lang="de-DE" sz="2000" dirty="0"/>
              <a:t>Strategie durchhalten bis Impfstoff</a:t>
            </a:r>
          </a:p>
        </p:txBody>
      </p:sp>
      <p:sp>
        <p:nvSpPr>
          <p:cNvPr id="11" name="Rechteck 10">
            <a:extLst>
              <a:ext uri="{FF2B5EF4-FFF2-40B4-BE49-F238E27FC236}">
                <a16:creationId xmlns:a16="http://schemas.microsoft.com/office/drawing/2014/main" id="{5885D26A-18A0-4DC1-AF2B-4501F88EB0DC}"/>
              </a:ext>
            </a:extLst>
          </p:cNvPr>
          <p:cNvSpPr/>
          <p:nvPr/>
        </p:nvSpPr>
        <p:spPr>
          <a:xfrm>
            <a:off x="4876800" y="1885890"/>
            <a:ext cx="3477234" cy="338554"/>
          </a:xfrm>
          <a:prstGeom prst="rect">
            <a:avLst/>
          </a:prstGeom>
        </p:spPr>
        <p:txBody>
          <a:bodyPr wrap="none">
            <a:spAutoFit/>
          </a:bodyPr>
          <a:lstStyle/>
          <a:p>
            <a:r>
              <a:rPr lang="de-DE" sz="1600" b="1" dirty="0"/>
              <a:t>Erweiterung und Forschungsrand</a:t>
            </a:r>
            <a:endParaRPr lang="de-DE" sz="1600" dirty="0"/>
          </a:p>
        </p:txBody>
      </p:sp>
    </p:spTree>
    <p:extLst>
      <p:ext uri="{BB962C8B-B14F-4D97-AF65-F5344CB8AC3E}">
        <p14:creationId xmlns:p14="http://schemas.microsoft.com/office/powerpoint/2010/main" val="4177771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11" name="Rechteck 10">
            <a:extLst>
              <a:ext uri="{FF2B5EF4-FFF2-40B4-BE49-F238E27FC236}">
                <a16:creationId xmlns:a16="http://schemas.microsoft.com/office/drawing/2014/main" id="{5885D26A-18A0-4DC1-AF2B-4501F88EB0DC}"/>
              </a:ext>
            </a:extLst>
          </p:cNvPr>
          <p:cNvSpPr/>
          <p:nvPr/>
        </p:nvSpPr>
        <p:spPr>
          <a:xfrm>
            <a:off x="3793140" y="1885890"/>
            <a:ext cx="4665060" cy="338554"/>
          </a:xfrm>
          <a:prstGeom prst="rect">
            <a:avLst/>
          </a:prstGeom>
        </p:spPr>
        <p:txBody>
          <a:bodyPr wrap="none">
            <a:spAutoFit/>
          </a:bodyPr>
          <a:lstStyle/>
          <a:p>
            <a:r>
              <a:rPr lang="de-DE" sz="1600" b="1" dirty="0"/>
              <a:t>Das aktuelle Prognosemodell für Deutschland</a:t>
            </a:r>
            <a:endParaRPr lang="de-DE" sz="1600" dirty="0"/>
          </a:p>
        </p:txBody>
      </p:sp>
    </p:spTree>
    <p:extLst>
      <p:ext uri="{BB962C8B-B14F-4D97-AF65-F5344CB8AC3E}">
        <p14:creationId xmlns:p14="http://schemas.microsoft.com/office/powerpoint/2010/main" val="2818407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11" name="Rechteck 10">
            <a:extLst>
              <a:ext uri="{FF2B5EF4-FFF2-40B4-BE49-F238E27FC236}">
                <a16:creationId xmlns:a16="http://schemas.microsoft.com/office/drawing/2014/main" id="{5885D26A-18A0-4DC1-AF2B-4501F88EB0DC}"/>
              </a:ext>
            </a:extLst>
          </p:cNvPr>
          <p:cNvSpPr/>
          <p:nvPr/>
        </p:nvSpPr>
        <p:spPr>
          <a:xfrm>
            <a:off x="3793140" y="1885890"/>
            <a:ext cx="4665060" cy="338554"/>
          </a:xfrm>
          <a:prstGeom prst="rect">
            <a:avLst/>
          </a:prstGeom>
        </p:spPr>
        <p:txBody>
          <a:bodyPr wrap="none">
            <a:spAutoFit/>
          </a:bodyPr>
          <a:lstStyle/>
          <a:p>
            <a:r>
              <a:rPr lang="de-DE" sz="1600" b="1" dirty="0"/>
              <a:t>Das aktuelle Prognosemodell für Deutschland</a:t>
            </a:r>
            <a:endParaRPr lang="de-DE" sz="1600" dirty="0"/>
          </a:p>
        </p:txBody>
      </p:sp>
      <p:sp>
        <p:nvSpPr>
          <p:cNvPr id="3" name="Rectangle 2">
            <a:extLst>
              <a:ext uri="{FF2B5EF4-FFF2-40B4-BE49-F238E27FC236}">
                <a16:creationId xmlns:a16="http://schemas.microsoft.com/office/drawing/2014/main" id="{BDE8E2AA-7F82-40D8-8656-5932059D6D0A}"/>
              </a:ext>
            </a:extLst>
          </p:cNvPr>
          <p:cNvSpPr>
            <a:spLocks noChangeArrowheads="1"/>
          </p:cNvSpPr>
          <p:nvPr/>
        </p:nvSpPr>
        <p:spPr bwMode="auto">
          <a:xfrm>
            <a:off x="0" y="2209800"/>
            <a:ext cx="925150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ü</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 Verst</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ndnis von Covid-19 muss SIR-Modell erweitert werden</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Beobachtete und nicht-beobachtete Infektionen nicht unterschieden</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Diese </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stummen Infektionen</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für Verst</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ndnis von Covid-19 entscheidend</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DE" altLang="de-DE" sz="20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Donsimoni et al. (2020a,b) epidemiologisches Modell f</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ü</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 Covid-19</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Berücksichtigung Infektionen ohne Symptome</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Sowohl gemeldete SARS-CoV-2-Infektionen als auch </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stumme Infektionen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ü</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 Deutschland mit Daten ab 24. Februar 2020 kalibriert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Prognose unter Abwesenheit jeglicher beh</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ö</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rdlicher Interventionen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Donsimoni et al. (2020c) haben </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Prognose aktualisiert und den </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Effekt der GPM ab 13. M</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rz 2020 betrachtet</a:t>
            </a:r>
            <a:endParaRPr kumimoji="0" lang="de-DE" altLang="de-DE"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4952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11" name="Rechteck 10">
            <a:extLst>
              <a:ext uri="{FF2B5EF4-FFF2-40B4-BE49-F238E27FC236}">
                <a16:creationId xmlns:a16="http://schemas.microsoft.com/office/drawing/2014/main" id="{5885D26A-18A0-4DC1-AF2B-4501F88EB0DC}"/>
              </a:ext>
            </a:extLst>
          </p:cNvPr>
          <p:cNvSpPr/>
          <p:nvPr/>
        </p:nvSpPr>
        <p:spPr>
          <a:xfrm>
            <a:off x="3793140" y="1885890"/>
            <a:ext cx="4665060" cy="338554"/>
          </a:xfrm>
          <a:prstGeom prst="rect">
            <a:avLst/>
          </a:prstGeom>
        </p:spPr>
        <p:txBody>
          <a:bodyPr wrap="none">
            <a:spAutoFit/>
          </a:bodyPr>
          <a:lstStyle/>
          <a:p>
            <a:r>
              <a:rPr lang="de-DE" sz="1600" b="1" dirty="0"/>
              <a:t>Das aktuelle Prognosemodell für Deutschland</a:t>
            </a:r>
            <a:endParaRPr lang="de-DE" sz="1600" dirty="0"/>
          </a:p>
        </p:txBody>
      </p:sp>
      <p:pic>
        <p:nvPicPr>
          <p:cNvPr id="7169" name="Grafik 1">
            <a:extLst>
              <a:ext uri="{FF2B5EF4-FFF2-40B4-BE49-F238E27FC236}">
                <a16:creationId xmlns:a16="http://schemas.microsoft.com/office/drawing/2014/main" id="{183B12C2-0BCF-4AF0-AB72-F5696A71A9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717" y="3048000"/>
            <a:ext cx="5844883" cy="32867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44FF755F-89C6-46D3-83D3-29B1369AB277}"/>
              </a:ext>
            </a:extLst>
          </p:cNvPr>
          <p:cNvSpPr>
            <a:spLocks noChangeArrowheads="1"/>
          </p:cNvSpPr>
          <p:nvPr/>
        </p:nvSpPr>
        <p:spPr bwMode="auto">
          <a:xfrm>
            <a:off x="228600" y="2286000"/>
            <a:ext cx="86773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Grafische Darstellung des Modells aus Donsimoni et al. (2020a,b,c) mit </a:t>
            </a:r>
            <a:b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deutschen Begriffen und Verbindung zum SIR-Modell</a:t>
            </a:r>
            <a:endParaRPr kumimoji="0" lang="de-DE" altLang="de-DE"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9571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11" name="Rechteck 10">
            <a:extLst>
              <a:ext uri="{FF2B5EF4-FFF2-40B4-BE49-F238E27FC236}">
                <a16:creationId xmlns:a16="http://schemas.microsoft.com/office/drawing/2014/main" id="{5885D26A-18A0-4DC1-AF2B-4501F88EB0DC}"/>
              </a:ext>
            </a:extLst>
          </p:cNvPr>
          <p:cNvSpPr/>
          <p:nvPr/>
        </p:nvSpPr>
        <p:spPr>
          <a:xfrm>
            <a:off x="3793140" y="1885890"/>
            <a:ext cx="4665060" cy="338554"/>
          </a:xfrm>
          <a:prstGeom prst="rect">
            <a:avLst/>
          </a:prstGeom>
        </p:spPr>
        <p:txBody>
          <a:bodyPr wrap="none">
            <a:spAutoFit/>
          </a:bodyPr>
          <a:lstStyle/>
          <a:p>
            <a:r>
              <a:rPr lang="de-DE" sz="1600" b="1" dirty="0"/>
              <a:t>Das aktuelle Prognosemodell für Deutschland</a:t>
            </a:r>
            <a:endParaRPr lang="de-DE" sz="1600" dirty="0"/>
          </a:p>
        </p:txBody>
      </p:sp>
      <p:sp>
        <p:nvSpPr>
          <p:cNvPr id="6" name="Rectangle 3">
            <a:extLst>
              <a:ext uri="{FF2B5EF4-FFF2-40B4-BE49-F238E27FC236}">
                <a16:creationId xmlns:a16="http://schemas.microsoft.com/office/drawing/2014/main" id="{44FF755F-89C6-46D3-83D3-29B1369AB277}"/>
              </a:ext>
            </a:extLst>
          </p:cNvPr>
          <p:cNvSpPr>
            <a:spLocks noChangeArrowheads="1"/>
          </p:cNvSpPr>
          <p:nvPr/>
        </p:nvSpPr>
        <p:spPr bwMode="auto">
          <a:xfrm>
            <a:off x="308481" y="2151995"/>
            <a:ext cx="843718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Zentral f</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ü</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 Prognose sind die </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Ü</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bergangsraten </a:t>
            </a:r>
            <a:r>
              <a:rPr kumimoji="0" lang="de-DE" altLang="de-DE" sz="2000" b="0" i="1"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Arial" panose="020B0604020202020204" pitchFamily="34" charset="0"/>
              </a:rPr>
              <a:t>l</a:t>
            </a:r>
            <a:endParaRPr lang="de-DE" altLang="de-DE"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Rate </a:t>
            </a:r>
            <a:r>
              <a:rPr kumimoji="0" lang="de-DE" altLang="de-DE" sz="2000" b="0" i="1"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Arial" panose="020B0604020202020204" pitchFamily="34" charset="0"/>
              </a:rPr>
              <a:t>l</a:t>
            </a:r>
            <a:r>
              <a:rPr kumimoji="0" lang="de-DE" altLang="de-DE" sz="2000" b="0" i="1"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12</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ist die Rate, mit der</a:t>
            </a:r>
          </a:p>
          <a:p>
            <a:pPr marL="800100" lvl="1" indent="-342900" eaLnBrk="0" hangingPunct="0">
              <a:buFont typeface="Courier New" panose="02070309020205020404" pitchFamily="49" charset="0"/>
              <a:buChar char="o"/>
            </a:pPr>
            <a:r>
              <a:rPr lang="de-DE" altLang="de-DE" sz="2000" dirty="0">
                <a:latin typeface="Arial" panose="020B0604020202020204" pitchFamily="34" charset="0"/>
                <a:ea typeface="Calibri" panose="020F0502020204030204" pitchFamily="34" charset="0"/>
                <a:cs typeface="Arial" panose="020B0604020202020204" pitchFamily="34" charset="0"/>
              </a:rPr>
              <a:t>sich </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Individuen infizieren und </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Symptome entwickeln, so dass ein </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Test auf SARS-CoV-2 durchgef</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ü</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hrt wird und positiv ausf</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llt</a:t>
            </a:r>
          </a:p>
          <a:p>
            <a:pPr marL="800100" lvl="1" indent="-342900" eaLnBrk="0" hangingPunct="0">
              <a:buFont typeface="Courier New" panose="02070309020205020404" pitchFamily="49" charset="0"/>
              <a:buChar char="o"/>
            </a:pPr>
            <a:endPar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eaLnBrk="0" hangingPunct="0">
              <a:buFont typeface="Arial" panose="020B0604020202020204" pitchFamily="34" charset="0"/>
              <a:buChar char="•"/>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Mit einer Rate </a:t>
            </a:r>
            <a:r>
              <a:rPr kumimoji="0" lang="de-DE" altLang="de-DE" sz="2000" b="0" i="1"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Arial" panose="020B0604020202020204" pitchFamily="34" charset="0"/>
              </a:rPr>
              <a:t>l</a:t>
            </a:r>
            <a:r>
              <a:rPr kumimoji="0" lang="de-DE" altLang="de-DE" sz="2000" b="0" i="1"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14</a:t>
            </a:r>
            <a:endPar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eaLnBrk="0" hangingPunct="0">
              <a:buFont typeface="Courier New" panose="02070309020205020404" pitchFamily="49" charset="0"/>
              <a:buChar char="o"/>
            </a:pPr>
            <a:r>
              <a:rPr lang="de-DE" altLang="de-DE" sz="2000" dirty="0">
                <a:latin typeface="Arial" panose="020B0604020202020204" pitchFamily="34" charset="0"/>
                <a:ea typeface="Calibri" panose="020F0502020204030204" pitchFamily="34" charset="0"/>
                <a:cs typeface="Arial" panose="020B0604020202020204" pitchFamily="34" charset="0"/>
              </a:rPr>
              <a:t>infizieren sich </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Gesunde, </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entwickeln aber keine Symptome </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(oder gehen nicht zum Arzt, oder Symptome nicht test-notwendig)</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„wandern“ in Zustand </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genesen</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800100" lvl="1" indent="-342900" eaLnBrk="0" hangingPunct="0">
              <a:buFont typeface="Courier New" panose="02070309020205020404" pitchFamily="49" charset="0"/>
              <a:buChar char="o"/>
            </a:pPr>
            <a:endPar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eaLnBrk="0" hangingPunct="0">
              <a:buFont typeface="Arial" panose="020B0604020202020204" pitchFamily="34" charset="0"/>
              <a:buChar char="•"/>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Mit Rate </a:t>
            </a:r>
            <a:r>
              <a:rPr kumimoji="0" lang="de-DE" altLang="de-DE" sz="2000" b="0" i="1"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Arial" panose="020B0604020202020204" pitchFamily="34" charset="0"/>
              </a:rPr>
              <a:t>l</a:t>
            </a:r>
            <a:r>
              <a:rPr kumimoji="0" lang="de-DE" altLang="de-DE" sz="2000" b="0" i="1"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24</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versterben infizierte (und gemeldete) Personen</a:t>
            </a:r>
          </a:p>
          <a:p>
            <a:pPr marL="342900" indent="-342900" eaLnBrk="0" hangingPunct="0">
              <a:buFont typeface="Arial" panose="020B0604020202020204" pitchFamily="34" charset="0"/>
              <a:buChar char="•"/>
            </a:pPr>
            <a:r>
              <a:rPr lang="de-DE" altLang="de-DE" sz="2000" dirty="0">
                <a:latin typeface="Arial" panose="020B0604020202020204" pitchFamily="34" charset="0"/>
                <a:ea typeface="Calibri" panose="020F0502020204030204" pitchFamily="34" charset="0"/>
                <a:cs typeface="Arial" panose="020B0604020202020204" pitchFamily="34" charset="0"/>
              </a:rPr>
              <a:t>M</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it der Rate </a:t>
            </a:r>
            <a:r>
              <a:rPr kumimoji="0" lang="de-DE" altLang="de-DE" sz="2000" b="0" i="1"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Arial" panose="020B0604020202020204" pitchFamily="34" charset="0"/>
              </a:rPr>
              <a:t>l</a:t>
            </a:r>
            <a:r>
              <a:rPr kumimoji="0" lang="de-DE" altLang="de-DE" sz="2000" b="0" i="1"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23</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findet Genesung statt</a:t>
            </a:r>
            <a:endParaRPr kumimoji="0" lang="de-DE" altLang="de-DE"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39805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11" name="Rechteck 10">
            <a:extLst>
              <a:ext uri="{FF2B5EF4-FFF2-40B4-BE49-F238E27FC236}">
                <a16:creationId xmlns:a16="http://schemas.microsoft.com/office/drawing/2014/main" id="{5885D26A-18A0-4DC1-AF2B-4501F88EB0DC}"/>
              </a:ext>
            </a:extLst>
          </p:cNvPr>
          <p:cNvSpPr/>
          <p:nvPr/>
        </p:nvSpPr>
        <p:spPr>
          <a:xfrm>
            <a:off x="6248082" y="1885890"/>
            <a:ext cx="2133918" cy="338554"/>
          </a:xfrm>
          <a:prstGeom prst="rect">
            <a:avLst/>
          </a:prstGeom>
        </p:spPr>
        <p:txBody>
          <a:bodyPr wrap="none">
            <a:spAutoFit/>
          </a:bodyPr>
          <a:lstStyle/>
          <a:p>
            <a:r>
              <a:rPr lang="de-DE" sz="1600" b="1" dirty="0"/>
              <a:t>Kalibrierungsfragen</a:t>
            </a:r>
            <a:endParaRPr lang="de-DE" sz="1600" dirty="0"/>
          </a:p>
        </p:txBody>
      </p:sp>
    </p:spTree>
    <p:extLst>
      <p:ext uri="{BB962C8B-B14F-4D97-AF65-F5344CB8AC3E}">
        <p14:creationId xmlns:p14="http://schemas.microsoft.com/office/powerpoint/2010/main" val="259918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11" name="Rechteck 10">
            <a:extLst>
              <a:ext uri="{FF2B5EF4-FFF2-40B4-BE49-F238E27FC236}">
                <a16:creationId xmlns:a16="http://schemas.microsoft.com/office/drawing/2014/main" id="{5885D26A-18A0-4DC1-AF2B-4501F88EB0DC}"/>
              </a:ext>
            </a:extLst>
          </p:cNvPr>
          <p:cNvSpPr/>
          <p:nvPr/>
        </p:nvSpPr>
        <p:spPr>
          <a:xfrm>
            <a:off x="6248082" y="1885890"/>
            <a:ext cx="2133918" cy="338554"/>
          </a:xfrm>
          <a:prstGeom prst="rect">
            <a:avLst/>
          </a:prstGeom>
        </p:spPr>
        <p:txBody>
          <a:bodyPr wrap="none">
            <a:spAutoFit/>
          </a:bodyPr>
          <a:lstStyle/>
          <a:p>
            <a:r>
              <a:rPr lang="de-DE" sz="1600" b="1" dirty="0"/>
              <a:t>Kalibrierungsfragen</a:t>
            </a:r>
            <a:endParaRPr lang="de-DE" sz="1600" dirty="0"/>
          </a:p>
        </p:txBody>
      </p:sp>
      <p:sp>
        <p:nvSpPr>
          <p:cNvPr id="6" name="Rectangle 3">
            <a:extLst>
              <a:ext uri="{FF2B5EF4-FFF2-40B4-BE49-F238E27FC236}">
                <a16:creationId xmlns:a16="http://schemas.microsoft.com/office/drawing/2014/main" id="{44FF755F-89C6-46D3-83D3-29B1369AB277}"/>
              </a:ext>
            </a:extLst>
          </p:cNvPr>
          <p:cNvSpPr>
            <a:spLocks noChangeArrowheads="1"/>
          </p:cNvSpPr>
          <p:nvPr/>
        </p:nvSpPr>
        <p:spPr bwMode="auto">
          <a:xfrm>
            <a:off x="308481" y="2820888"/>
            <a:ext cx="890711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Die Infektionsrate </a:t>
            </a:r>
            <a:r>
              <a:rPr kumimoji="0" lang="de-DE" altLang="de-DE" sz="2000" b="0" i="1"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Arial" panose="020B0604020202020204" pitchFamily="34" charset="0"/>
              </a:rPr>
              <a:t>l</a:t>
            </a:r>
            <a:r>
              <a:rPr kumimoji="0" lang="de-DE" altLang="de-DE" sz="2000" b="0" i="1"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12</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wird mit Daten des RKI gesch</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tzt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Die Rate </a:t>
            </a:r>
            <a:r>
              <a:rPr kumimoji="0" lang="de-DE" altLang="de-DE" sz="2000" b="0" i="1"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Arial" panose="020B0604020202020204" pitchFamily="34" charset="0"/>
              </a:rPr>
              <a:t>l</a:t>
            </a:r>
            <a:r>
              <a:rPr kumimoji="0" lang="de-DE" altLang="de-DE" sz="2000" b="0" i="1"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14</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folgt aus einer Annahme zum Anteil der stummen Infektionen</a:t>
            </a:r>
            <a:b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(Infektionen ohne Symptome, im Modell </a:t>
            </a:r>
            <a:r>
              <a:rPr kumimoji="0" lang="de-DE" altLang="de-DE" sz="2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1-r</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Annahme Anteil </a:t>
            </a:r>
            <a:r>
              <a:rPr kumimoji="0" lang="de-DE" altLang="de-DE" sz="2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1-r</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von 90 Prozent </a:t>
            </a:r>
            <a:r>
              <a:rPr lang="de-DE" altLang="de-DE" sz="2000" dirty="0">
                <a:latin typeface="Arial" panose="020B0604020202020204" pitchFamily="34" charset="0"/>
                <a:ea typeface="Calibri" panose="020F0502020204030204" pitchFamily="34" charset="0"/>
                <a:cs typeface="Arial" panose="020B0604020202020204" pitchFamily="34" charset="0"/>
              </a:rPr>
              <a:t>zentral</a:t>
            </a:r>
          </a:p>
          <a:p>
            <a:pPr marL="800100" lvl="1"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Robustheitsanalysen Anteile zwischen 80 und 99 Prozent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2000" dirty="0">
                <a:latin typeface="Arial" panose="020B0604020202020204" pitchFamily="34" charset="0"/>
                <a:ea typeface="Calibri" panose="020F0502020204030204" pitchFamily="34" charset="0"/>
                <a:cs typeface="Arial" panose="020B0604020202020204" pitchFamily="34" charset="0"/>
              </a:rPr>
              <a:t>A</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nderen Raten aus Beobachtungen Verstorbene und Genesungsdauer</a:t>
            </a:r>
            <a:endParaRPr kumimoji="0" lang="de-DE" altLang="de-DE"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5252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sp>
        <p:nvSpPr>
          <p:cNvPr id="2" name="Textfeld 1">
            <a:extLst>
              <a:ext uri="{FF2B5EF4-FFF2-40B4-BE49-F238E27FC236}">
                <a16:creationId xmlns:a16="http://schemas.microsoft.com/office/drawing/2014/main" id="{81567297-4BEF-49A4-9E19-F59C138B87CE}"/>
              </a:ext>
            </a:extLst>
          </p:cNvPr>
          <p:cNvSpPr txBox="1"/>
          <p:nvPr/>
        </p:nvSpPr>
        <p:spPr>
          <a:xfrm>
            <a:off x="304800" y="1981200"/>
            <a:ext cx="8534709" cy="3447098"/>
          </a:xfrm>
          <a:prstGeom prst="rect">
            <a:avLst/>
          </a:prstGeom>
          <a:noFill/>
        </p:spPr>
        <p:txBody>
          <a:bodyPr wrap="none" rtlCol="0">
            <a:spAutoFit/>
          </a:bodyPr>
          <a:lstStyle/>
          <a:p>
            <a:endParaRPr lang="de-DE" dirty="0"/>
          </a:p>
          <a:p>
            <a:pPr marL="285750" indent="-285750">
              <a:buFont typeface="Arial" panose="020B0604020202020204" pitchFamily="34" charset="0"/>
              <a:buChar char="•"/>
            </a:pPr>
            <a:r>
              <a:rPr lang="de-DE" sz="2000" dirty="0"/>
              <a:t>Inhalt des Vortrags</a:t>
            </a:r>
          </a:p>
          <a:p>
            <a:pPr marL="285750" indent="-285750">
              <a:buFont typeface="Arial" panose="020B0604020202020204" pitchFamily="34" charset="0"/>
              <a:buChar char="•"/>
            </a:pPr>
            <a:endParaRPr lang="de-DE" sz="2000" dirty="0"/>
          </a:p>
          <a:p>
            <a:pPr marL="914400" lvl="1" indent="-457200">
              <a:buFont typeface="Courier New" panose="02070309020205020404" pitchFamily="49" charset="0"/>
              <a:buChar char="o"/>
            </a:pPr>
            <a:r>
              <a:rPr lang="de-DE" sz="2000" dirty="0"/>
              <a:t>GPM seit 16. März haben erheblich zu einer Reduktion der </a:t>
            </a:r>
            <a:br>
              <a:rPr lang="de-DE" sz="2000" dirty="0"/>
            </a:br>
            <a:r>
              <a:rPr lang="de-DE" sz="2000" dirty="0"/>
              <a:t>Ausbreitung von Covid-19 geführt</a:t>
            </a:r>
          </a:p>
          <a:p>
            <a:pPr marL="914400" lvl="1" indent="-457200">
              <a:buFont typeface="Courier New" panose="02070309020205020404" pitchFamily="49" charset="0"/>
              <a:buChar char="o"/>
            </a:pPr>
            <a:r>
              <a:rPr lang="de-DE" sz="2000" dirty="0"/>
              <a:t>Skizzieren eines Modells, das Covid-19 Eigenarten berücksichtigt</a:t>
            </a:r>
            <a:br>
              <a:rPr lang="de-DE" sz="2000" dirty="0"/>
            </a:br>
            <a:r>
              <a:rPr lang="de-DE" sz="2000" dirty="0"/>
              <a:t>(stumme Infektionen, d.h. Infektionen ohne Symptome)</a:t>
            </a:r>
          </a:p>
          <a:p>
            <a:pPr marL="914400" lvl="1" indent="-457200">
              <a:buFont typeface="Courier New" panose="02070309020205020404" pitchFamily="49" charset="0"/>
              <a:buChar char="o"/>
            </a:pPr>
            <a:r>
              <a:rPr lang="de-DE" sz="2000" dirty="0"/>
              <a:t>Prognose mit Daten bis zum 19. April 2020 </a:t>
            </a:r>
          </a:p>
          <a:p>
            <a:pPr marL="914400" lvl="1" indent="-457200">
              <a:buFont typeface="Courier New" panose="02070309020205020404" pitchFamily="49" charset="0"/>
              <a:buChar char="o"/>
            </a:pPr>
            <a:r>
              <a:rPr lang="de-DE" sz="2000" dirty="0"/>
              <a:t>Möglicher Verlauf einer „zweiten Welle“ ab 27. April</a:t>
            </a:r>
          </a:p>
          <a:p>
            <a:pPr marL="914400" lvl="1" indent="-457200">
              <a:buFont typeface="Courier New" panose="02070309020205020404" pitchFamily="49" charset="0"/>
              <a:buChar char="o"/>
            </a:pPr>
            <a:r>
              <a:rPr lang="de-DE" sz="2000" dirty="0"/>
              <a:t>Analyserahmen zum Verständnis, ob die Lockerung von </a:t>
            </a:r>
            <a:br>
              <a:rPr lang="de-DE" sz="2000" dirty="0"/>
            </a:br>
            <a:r>
              <a:rPr lang="de-DE" sz="2000" dirty="0"/>
              <a:t>Kontaktsperren ab 20. April Effekte hat </a:t>
            </a:r>
            <a:endParaRPr lang="de-DE" dirty="0"/>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1707519" cy="400110"/>
          </a:xfrm>
          <a:prstGeom prst="rect">
            <a:avLst/>
          </a:prstGeom>
        </p:spPr>
        <p:txBody>
          <a:bodyPr wrap="none">
            <a:spAutoFit/>
          </a:bodyPr>
          <a:lstStyle/>
          <a:p>
            <a:r>
              <a:rPr lang="de-DE" sz="2000" b="1" dirty="0"/>
              <a:t>1. Einleitung</a:t>
            </a:r>
            <a:endParaRPr lang="de-DE" sz="2000" dirty="0"/>
          </a:p>
        </p:txBody>
      </p:sp>
    </p:spTree>
  </p:cSld>
  <p:clrMapOvr>
    <a:masterClrMapping/>
  </p:clrMapOvr>
  <mc:AlternateContent xmlns:mc="http://schemas.openxmlformats.org/markup-compatibility/2006" xmlns:p14="http://schemas.microsoft.com/office/powerpoint/2010/main">
    <mc:Choice Requires="p14">
      <p:transition spd="slow" p14:dur="2000" advTm="15910"/>
    </mc:Choice>
    <mc:Fallback xmlns="">
      <p:transition spd="slow" advTm="1591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11" name="Rechteck 10">
            <a:extLst>
              <a:ext uri="{FF2B5EF4-FFF2-40B4-BE49-F238E27FC236}">
                <a16:creationId xmlns:a16="http://schemas.microsoft.com/office/drawing/2014/main" id="{5885D26A-18A0-4DC1-AF2B-4501F88EB0DC}"/>
              </a:ext>
            </a:extLst>
          </p:cNvPr>
          <p:cNvSpPr/>
          <p:nvPr/>
        </p:nvSpPr>
        <p:spPr>
          <a:xfrm>
            <a:off x="6248082" y="1885890"/>
            <a:ext cx="2133918" cy="338554"/>
          </a:xfrm>
          <a:prstGeom prst="rect">
            <a:avLst/>
          </a:prstGeom>
        </p:spPr>
        <p:txBody>
          <a:bodyPr wrap="none">
            <a:spAutoFit/>
          </a:bodyPr>
          <a:lstStyle/>
          <a:p>
            <a:r>
              <a:rPr lang="de-DE" sz="1600" b="1" dirty="0"/>
              <a:t>Kalibrierungsfragen</a:t>
            </a:r>
            <a:endParaRPr lang="de-DE" sz="1600" dirty="0"/>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44FF755F-89C6-46D3-83D3-29B1369AB277}"/>
                  </a:ext>
                </a:extLst>
              </p:cNvPr>
              <p:cNvSpPr>
                <a:spLocks noChangeArrowheads="1"/>
              </p:cNvSpPr>
              <p:nvPr/>
            </p:nvSpPr>
            <p:spPr bwMode="auto">
              <a:xfrm>
                <a:off x="308481" y="2286000"/>
                <a:ext cx="8000908" cy="37856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lvl="0" indent="-342900" eaLnBrk="0" hangingPunct="0">
                  <a:buFont typeface="Arial" panose="020B0604020202020204" pitchFamily="34" charset="0"/>
                  <a:buChar char="•"/>
                </a:pPr>
                <a:r>
                  <a:rPr lang="de-DE" altLang="de-DE" sz="2000" dirty="0">
                    <a:latin typeface="Arial" panose="020B0604020202020204" pitchFamily="34" charset="0"/>
                    <a:ea typeface="Calibri" panose="020F0502020204030204" pitchFamily="34" charset="0"/>
                    <a:cs typeface="Arial" panose="020B0604020202020204" pitchFamily="34" charset="0"/>
                  </a:rPr>
                  <a:t>RKI Daten und Anteil stummer Infektionen reichen nicht aus für </a:t>
                </a:r>
                <a:br>
                  <a:rPr lang="de-DE" altLang="de-DE" sz="2000" dirty="0">
                    <a:latin typeface="Arial" panose="020B0604020202020204" pitchFamily="34" charset="0"/>
                    <a:ea typeface="Calibri" panose="020F0502020204030204" pitchFamily="34" charset="0"/>
                    <a:cs typeface="Arial" panose="020B0604020202020204" pitchFamily="34" charset="0"/>
                  </a:rPr>
                </a:br>
                <a:r>
                  <a:rPr lang="de-DE" altLang="de-DE" sz="2000" dirty="0">
                    <a:latin typeface="Arial" panose="020B0604020202020204" pitchFamily="34" charset="0"/>
                    <a:ea typeface="Calibri" panose="020F0502020204030204" pitchFamily="34" charset="0"/>
                    <a:cs typeface="Arial" panose="020B0604020202020204" pitchFamily="34" charset="0"/>
                  </a:rPr>
                  <a:t>Vorhersage</a:t>
                </a:r>
              </a:p>
              <a:p>
                <a:pPr marL="342900" lvl="0" indent="-342900" eaLnBrk="0" hangingPunct="0">
                  <a:buFont typeface="Arial" panose="020B0604020202020204" pitchFamily="34" charset="0"/>
                  <a:buChar char="•"/>
                </a:pPr>
                <a:r>
                  <a:rPr lang="de-DE" altLang="de-DE" sz="2000" dirty="0">
                    <a:latin typeface="Arial" panose="020B0604020202020204" pitchFamily="34" charset="0"/>
                    <a:ea typeface="Calibri" panose="020F0502020204030204" pitchFamily="34" charset="0"/>
                    <a:cs typeface="Arial" panose="020B0604020202020204" pitchFamily="34" charset="0"/>
                  </a:rPr>
                  <a:t>Weiterer Parameter notwendig</a:t>
                </a:r>
              </a:p>
              <a:p>
                <a:pPr marL="342900" indent="-342900" eaLnBrk="0" hangingPunct="0">
                  <a:buFont typeface="Arial" panose="020B0604020202020204" pitchFamily="34" charset="0"/>
                  <a:buChar char="•"/>
                </a:pPr>
                <a:r>
                  <a:rPr lang="de-DE" altLang="de-DE" sz="2000" dirty="0">
                    <a:latin typeface="Arial" panose="020B0604020202020204" pitchFamily="34" charset="0"/>
                    <a:ea typeface="Calibri" panose="020F0502020204030204" pitchFamily="34" charset="0"/>
                    <a:cs typeface="Arial" panose="020B0604020202020204" pitchFamily="34" charset="0"/>
                  </a:rPr>
                  <a:t>Anteil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𝜌</m:t>
                        </m:r>
                      </m:e>
                    </m:acc>
                  </m:oMath>
                </a14:m>
                <a:r>
                  <a:rPr lang="de-DE" altLang="de-DE" sz="2000" dirty="0">
                    <a:latin typeface="Arial" panose="020B0604020202020204" pitchFamily="34" charset="0"/>
                    <a:ea typeface="Calibri" panose="020F0502020204030204" pitchFamily="34" charset="0"/>
                    <a:cs typeface="Arial" panose="020B0604020202020204" pitchFamily="34" charset="0"/>
                  </a:rPr>
                  <a:t> der Infizierten in Bev</a:t>
                </a:r>
                <a:r>
                  <a:rPr lang="de-DE" altLang="de-DE" sz="2000" dirty="0">
                    <a:latin typeface="Calibri" panose="020F0502020204030204" pitchFamily="34" charset="0"/>
                    <a:ea typeface="Calibri" panose="020F0502020204030204" pitchFamily="34" charset="0"/>
                    <a:cs typeface="Arial" panose="020B0604020202020204" pitchFamily="34" charset="0"/>
                  </a:rPr>
                  <a:t>ö</a:t>
                </a:r>
                <a:r>
                  <a:rPr lang="de-DE" altLang="de-DE" sz="2000" dirty="0">
                    <a:latin typeface="Arial" panose="020B0604020202020204" pitchFamily="34" charset="0"/>
                    <a:ea typeface="Calibri" panose="020F0502020204030204" pitchFamily="34" charset="0"/>
                    <a:cs typeface="Arial" panose="020B0604020202020204" pitchFamily="34" charset="0"/>
                  </a:rPr>
                  <a:t>lkerung am Ende der Epidemie</a:t>
                </a:r>
              </a:p>
              <a:p>
                <a:pPr lvl="1" eaLnBrk="0" hangingPunct="0"/>
                <a:endParaRPr lang="de-DE" altLang="de-DE" sz="2000" dirty="0">
                  <a:latin typeface="Arial" panose="020B0604020202020204" pitchFamily="34" charset="0"/>
                  <a:ea typeface="Calibri" panose="020F0502020204030204" pitchFamily="34" charset="0"/>
                  <a:cs typeface="Arial" panose="020B0604020202020204" pitchFamily="34" charset="0"/>
                </a:endParaRPr>
              </a:p>
              <a:p>
                <a:pPr marL="342900" lvl="0" indent="-342900" eaLnBrk="0" hangingPunct="0">
                  <a:buFont typeface="Arial" panose="020B0604020202020204" pitchFamily="34" charset="0"/>
                  <a:buChar char="•"/>
                </a:pPr>
                <a:r>
                  <a:rPr lang="de-DE" altLang="de-DE" sz="2000" dirty="0">
                    <a:latin typeface="Arial" panose="020B0604020202020204" pitchFamily="34" charset="0"/>
                    <a:ea typeface="Calibri" panose="020F0502020204030204" pitchFamily="34" charset="0"/>
                    <a:cs typeface="Arial" panose="020B0604020202020204" pitchFamily="34" charset="0"/>
                  </a:rPr>
                  <a:t>Wie kann Wert für diesen Parameter begründet werden?</a:t>
                </a:r>
              </a:p>
              <a:p>
                <a:pPr marL="800100" lvl="1" indent="-342900" eaLnBrk="0" hangingPunct="0">
                  <a:buFont typeface="Courier New" panose="02070309020205020404" pitchFamily="49" charset="0"/>
                  <a:buChar char="o"/>
                </a:pPr>
                <a:r>
                  <a:rPr lang="de-DE" altLang="de-DE" sz="2000" dirty="0">
                    <a:latin typeface="Arial" panose="020B0604020202020204" pitchFamily="34" charset="0"/>
                    <a:ea typeface="Calibri" panose="020F0502020204030204" pitchFamily="34" charset="0"/>
                    <a:cs typeface="Arial" panose="020B0604020202020204" pitchFamily="34" charset="0"/>
                  </a:rPr>
                  <a:t>Historischen Analogien (s.o.) </a:t>
                </a:r>
              </a:p>
              <a:p>
                <a:pPr marL="800100" lvl="1" indent="-342900" eaLnBrk="0" hangingPunct="0">
                  <a:buFont typeface="Courier New" panose="02070309020205020404" pitchFamily="49" charset="0"/>
                  <a:buChar char="o"/>
                </a:pPr>
                <a:r>
                  <a:rPr lang="de-DE" altLang="de-DE" sz="2000" dirty="0">
                    <a:latin typeface="Arial" panose="020B0604020202020204" pitchFamily="34" charset="0"/>
                    <a:ea typeface="Calibri" panose="020F0502020204030204" pitchFamily="34" charset="0"/>
                    <a:cs typeface="Arial" panose="020B0604020202020204" pitchFamily="34" charset="0"/>
                  </a:rPr>
                  <a:t>Analogieschl</a:t>
                </a:r>
                <a:r>
                  <a:rPr lang="de-DE" altLang="de-DE" sz="2000" dirty="0">
                    <a:latin typeface="Calibri" panose="020F0502020204030204" pitchFamily="34" charset="0"/>
                    <a:ea typeface="Calibri" panose="020F0502020204030204" pitchFamily="34" charset="0"/>
                    <a:cs typeface="Arial" panose="020B0604020202020204" pitchFamily="34" charset="0"/>
                  </a:rPr>
                  <a:t>ü</a:t>
                </a:r>
                <a:r>
                  <a:rPr lang="de-DE" altLang="de-DE" sz="2000" dirty="0">
                    <a:latin typeface="Arial" panose="020B0604020202020204" pitchFamily="34" charset="0"/>
                    <a:ea typeface="Calibri" panose="020F0502020204030204" pitchFamily="34" charset="0"/>
                    <a:cs typeface="Arial" panose="020B0604020202020204" pitchFamily="34" charset="0"/>
                  </a:rPr>
                  <a:t>sse aus einfacheren SIR Modellen</a:t>
                </a:r>
              </a:p>
              <a:p>
                <a:pPr marL="342900" lvl="0" indent="-342900" eaLnBrk="0" hangingPunct="0">
                  <a:buFont typeface="Courier New" panose="02070309020205020404" pitchFamily="49" charset="0"/>
                  <a:buChar char="o"/>
                </a:pPr>
                <a:endParaRPr lang="de-DE" altLang="de-DE" sz="2000" dirty="0"/>
              </a:p>
              <a:p>
                <a:pPr marL="342900" lvl="0" indent="-342900" eaLnBrk="0" hangingPunct="0">
                  <a:buFont typeface="Arial" panose="020B0604020202020204" pitchFamily="34" charset="0"/>
                  <a:buChar char="•"/>
                </a:pPr>
                <a:r>
                  <a:rPr lang="de-DE" altLang="de-DE" sz="2000" dirty="0"/>
                  <a:t>Begründungen zu langfristigen Eigenschaften unzufriedenstellend</a:t>
                </a:r>
              </a:p>
              <a:p>
                <a:pPr marL="800100" lvl="1" indent="-342900" eaLnBrk="0" hangingPunct="0">
                  <a:buFont typeface="Courier New" panose="02070309020205020404" pitchFamily="49" charset="0"/>
                  <a:buChar char="o"/>
                </a:pPr>
                <a:r>
                  <a:rPr lang="de-DE" altLang="de-DE" sz="2000" dirty="0">
                    <a:latin typeface="Arial" panose="020B0604020202020204" pitchFamily="34" charset="0"/>
                    <a:ea typeface="Calibri" panose="020F0502020204030204" pitchFamily="34" charset="0"/>
                    <a:cs typeface="Arial" panose="020B0604020202020204" pitchFamily="34" charset="0"/>
                  </a:rPr>
                  <a:t>Es gibt keine historische Parallele zu Covid-19</a:t>
                </a:r>
              </a:p>
              <a:p>
                <a:pPr marL="800100" lvl="1" indent="-342900" eaLnBrk="0" hangingPunct="0">
                  <a:buFont typeface="Courier New" panose="02070309020205020404" pitchFamily="49" charset="0"/>
                  <a:buChar char="o"/>
                </a:pPr>
                <a:r>
                  <a:rPr lang="de-DE" altLang="de-DE" sz="2000" dirty="0">
                    <a:latin typeface="Arial" panose="020B0604020202020204" pitchFamily="34" charset="0"/>
                    <a:ea typeface="Calibri" panose="020F0502020204030204" pitchFamily="34" charset="0"/>
                    <a:cs typeface="Arial" panose="020B0604020202020204" pitchFamily="34" charset="0"/>
                  </a:rPr>
                  <a:t>Es gibt kein SIR-Modell, das f</a:t>
                </a:r>
                <a:r>
                  <a:rPr lang="de-DE" altLang="de-DE" sz="2000" dirty="0">
                    <a:latin typeface="Calibri" panose="020F0502020204030204" pitchFamily="34" charset="0"/>
                    <a:ea typeface="Calibri" panose="020F0502020204030204" pitchFamily="34" charset="0"/>
                    <a:cs typeface="Arial" panose="020B0604020202020204" pitchFamily="34" charset="0"/>
                  </a:rPr>
                  <a:t>ü</a:t>
                </a:r>
                <a:r>
                  <a:rPr lang="de-DE" altLang="de-DE" sz="2000" dirty="0">
                    <a:latin typeface="Arial" panose="020B0604020202020204" pitchFamily="34" charset="0"/>
                    <a:ea typeface="Calibri" panose="020F0502020204030204" pitchFamily="34" charset="0"/>
                    <a:cs typeface="Arial" panose="020B0604020202020204" pitchFamily="34" charset="0"/>
                  </a:rPr>
                  <a:t>r Covid-19 entwickelt wurde</a:t>
                </a:r>
                <a:endParaRPr lang="de-DE" altLang="de-DE" sz="2000" dirty="0"/>
              </a:p>
            </p:txBody>
          </p:sp>
        </mc:Choice>
        <mc:Fallback xmlns="">
          <p:sp>
            <p:nvSpPr>
              <p:cNvPr id="6" name="Rectangle 3">
                <a:extLst>
                  <a:ext uri="{FF2B5EF4-FFF2-40B4-BE49-F238E27FC236}">
                    <a16:creationId xmlns:a16="http://schemas.microsoft.com/office/drawing/2014/main" id="{44FF755F-89C6-46D3-83D3-29B1369AB277}"/>
                  </a:ext>
                </a:extLst>
              </p:cNvPr>
              <p:cNvSpPr>
                <a:spLocks noRot="1" noChangeAspect="1" noMove="1" noResize="1" noEditPoints="1" noAdjustHandles="1" noChangeArrowheads="1" noChangeShapeType="1" noTextEdit="1"/>
              </p:cNvSpPr>
              <p:nvPr/>
            </p:nvSpPr>
            <p:spPr bwMode="auto">
              <a:xfrm>
                <a:off x="308481" y="2286000"/>
                <a:ext cx="8000908" cy="3785652"/>
              </a:xfrm>
              <a:prstGeom prst="rect">
                <a:avLst/>
              </a:prstGeom>
              <a:blipFill>
                <a:blip r:embed="rId5"/>
                <a:stretch>
                  <a:fillRect l="-686" t="-161" b="-25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Tree>
    <p:extLst>
      <p:ext uri="{BB962C8B-B14F-4D97-AF65-F5344CB8AC3E}">
        <p14:creationId xmlns:p14="http://schemas.microsoft.com/office/powerpoint/2010/main" val="1917538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p:sp>
        <p:nvSpPr>
          <p:cNvPr id="11" name="Rechteck 10">
            <a:extLst>
              <a:ext uri="{FF2B5EF4-FFF2-40B4-BE49-F238E27FC236}">
                <a16:creationId xmlns:a16="http://schemas.microsoft.com/office/drawing/2014/main" id="{5885D26A-18A0-4DC1-AF2B-4501F88EB0DC}"/>
              </a:ext>
            </a:extLst>
          </p:cNvPr>
          <p:cNvSpPr/>
          <p:nvPr/>
        </p:nvSpPr>
        <p:spPr>
          <a:xfrm>
            <a:off x="7016665" y="1885890"/>
            <a:ext cx="1289135" cy="338554"/>
          </a:xfrm>
          <a:prstGeom prst="rect">
            <a:avLst/>
          </a:prstGeom>
        </p:spPr>
        <p:txBody>
          <a:bodyPr wrap="none">
            <a:spAutoFit/>
          </a:bodyPr>
          <a:lstStyle/>
          <a:p>
            <a:r>
              <a:rPr lang="de-DE" sz="1600" b="1" dirty="0"/>
              <a:t>Ergebnisse</a:t>
            </a:r>
            <a:endParaRPr lang="de-DE" sz="1600" dirty="0"/>
          </a:p>
        </p:txBody>
      </p:sp>
    </p:spTree>
    <p:extLst>
      <p:ext uri="{BB962C8B-B14F-4D97-AF65-F5344CB8AC3E}">
        <p14:creationId xmlns:p14="http://schemas.microsoft.com/office/powerpoint/2010/main" val="2424652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97631" cy="400110"/>
          </a:xfrm>
          <a:prstGeom prst="rect">
            <a:avLst/>
          </a:prstGeom>
        </p:spPr>
        <p:txBody>
          <a:bodyPr wrap="none">
            <a:spAutoFit/>
          </a:bodyPr>
          <a:lstStyle/>
          <a:p>
            <a:r>
              <a:rPr lang="de-DE" sz="2000" b="1" dirty="0"/>
              <a:t>3. Prognosen über mathematische Modelle</a:t>
            </a:r>
            <a:endParaRPr lang="de-DE" sz="2000" dirty="0"/>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44FF755F-89C6-46D3-83D3-29B1369AB277}"/>
                  </a:ext>
                </a:extLst>
              </p:cNvPr>
              <p:cNvSpPr>
                <a:spLocks noChangeArrowheads="1"/>
              </p:cNvSpPr>
              <p:nvPr/>
            </p:nvSpPr>
            <p:spPr bwMode="auto">
              <a:xfrm>
                <a:off x="308481" y="1824336"/>
                <a:ext cx="8613512" cy="409342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hangingPunct="0"/>
                <a:endParaRPr lang="de-DE" altLang="de-DE" sz="2000" dirty="0">
                  <a:latin typeface="Arial" panose="020B0604020202020204" pitchFamily="34" charset="0"/>
                  <a:ea typeface="Calibri" panose="020F0502020204030204" pitchFamily="34" charset="0"/>
                  <a:cs typeface="Arial" panose="020B0604020202020204" pitchFamily="34" charset="0"/>
                </a:endParaRPr>
              </a:p>
              <a:p>
                <a:pPr marL="342900" lvl="0" indent="-342900" eaLnBrk="0" hangingPunct="0">
                  <a:buFont typeface="Arial" panose="020B0604020202020204" pitchFamily="34" charset="0"/>
                  <a:buChar char="•"/>
                </a:pPr>
                <a:endParaRPr lang="de-DE" altLang="de-DE" sz="2000" dirty="0">
                  <a:latin typeface="Arial" panose="020B0604020202020204" pitchFamily="34" charset="0"/>
                  <a:ea typeface="Calibri" panose="020F0502020204030204" pitchFamily="34" charset="0"/>
                  <a:cs typeface="Arial" panose="020B0604020202020204" pitchFamily="34" charset="0"/>
                </a:endParaRPr>
              </a:p>
              <a:p>
                <a:pPr marL="342900" lvl="0" indent="-342900" eaLnBrk="0" hangingPunct="0">
                  <a:buFont typeface="Arial" panose="020B0604020202020204" pitchFamily="34" charset="0"/>
                  <a:buChar char="•"/>
                </a:pPr>
                <a:r>
                  <a:rPr lang="de-DE" altLang="de-DE" sz="2000" dirty="0">
                    <a:latin typeface="Arial" panose="020B0604020202020204" pitchFamily="34" charset="0"/>
                    <a:ea typeface="Calibri" panose="020F0502020204030204" pitchFamily="34" charset="0"/>
                    <a:cs typeface="Arial" panose="020B0604020202020204" pitchFamily="34" charset="0"/>
                  </a:rPr>
                  <a:t>Donsimoni et al. (2020a,b) betrachten zwei Szenarien </a:t>
                </a:r>
              </a:p>
              <a:p>
                <a:pPr marL="800100" lvl="1" indent="-342900" eaLnBrk="0" hangingPunct="0">
                  <a:buFont typeface="Courier New" panose="02070309020205020404" pitchFamily="49" charset="0"/>
                  <a:buChar char="o"/>
                </a:pPr>
                <a:r>
                  <a:rPr lang="de-DE" altLang="de-DE" sz="2000" dirty="0">
                    <a:latin typeface="Calibri" panose="020F0502020204030204" pitchFamily="34" charset="0"/>
                    <a:ea typeface="Calibri" panose="020F0502020204030204" pitchFamily="34" charset="0"/>
                    <a:cs typeface="Arial" panose="020B0604020202020204" pitchFamily="34" charset="0"/>
                  </a:rPr>
                  <a:t>„</a:t>
                </a:r>
                <a:r>
                  <a:rPr lang="de-DE" altLang="de-DE" sz="2000" dirty="0">
                    <a:latin typeface="Arial" panose="020B0604020202020204" pitchFamily="34" charset="0"/>
                    <a:ea typeface="Calibri" panose="020F0502020204030204" pitchFamily="34" charset="0"/>
                    <a:cs typeface="Arial" panose="020B0604020202020204" pitchFamily="34" charset="0"/>
                  </a:rPr>
                  <a:t>optimistisches Hubei-Szenario</a:t>
                </a:r>
                <a:r>
                  <a:rPr lang="de-DE" altLang="de-DE" sz="2000" dirty="0">
                    <a:latin typeface="+mj-lt"/>
                    <a:ea typeface="Calibri" panose="020F0502020204030204" pitchFamily="34" charset="0"/>
                    <a:cs typeface="Arial" panose="020B0604020202020204" pitchFamily="34" charset="0"/>
                  </a:rPr>
                  <a:t>“ (niedriges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𝜌</m:t>
                        </m:r>
                      </m:e>
                    </m:acc>
                  </m:oMath>
                </a14:m>
                <a:r>
                  <a:rPr lang="de-DE" altLang="de-DE" sz="2000" dirty="0">
                    <a:latin typeface="+mj-lt"/>
                    <a:ea typeface="Calibri" panose="020F0502020204030204" pitchFamily="34" charset="0"/>
                    <a:cs typeface="Arial" panose="020B0604020202020204" pitchFamily="34" charset="0"/>
                  </a:rPr>
                  <a:t>)</a:t>
                </a:r>
              </a:p>
              <a:p>
                <a:pPr marL="800100" lvl="1" indent="-342900" eaLnBrk="0" hangingPunct="0">
                  <a:buFont typeface="Courier New" panose="02070309020205020404" pitchFamily="49" charset="0"/>
                  <a:buChar char="o"/>
                </a:pPr>
                <a:r>
                  <a:rPr lang="de-DE" altLang="de-DE" sz="2000" dirty="0">
                    <a:latin typeface="Calibri" panose="020F0502020204030204" pitchFamily="34" charset="0"/>
                    <a:ea typeface="Times New Roman" panose="02020603050405020304" pitchFamily="18" charset="0"/>
                    <a:cs typeface="Arial" panose="020B0604020202020204" pitchFamily="34" charset="0"/>
                  </a:rPr>
                  <a:t>„</a:t>
                </a:r>
                <a:r>
                  <a:rPr lang="de-DE" altLang="de-DE" sz="2000" dirty="0">
                    <a:latin typeface="Arial" panose="020B0604020202020204" pitchFamily="34" charset="0"/>
                    <a:ea typeface="Times New Roman" panose="02020603050405020304" pitchFamily="18" charset="0"/>
                    <a:cs typeface="Arial" panose="020B0604020202020204" pitchFamily="34" charset="0"/>
                  </a:rPr>
                  <a:t>normales</a:t>
                </a:r>
                <a:r>
                  <a:rPr lang="de-DE" altLang="de-DE" sz="2000" dirty="0">
                    <a:latin typeface="Calibri" panose="020F0502020204030204" pitchFamily="34" charset="0"/>
                    <a:ea typeface="Times New Roman" panose="02020603050405020304" pitchFamily="18" charset="0"/>
                    <a:cs typeface="Arial" panose="020B0604020202020204" pitchFamily="34" charset="0"/>
                  </a:rPr>
                  <a:t>“</a:t>
                </a:r>
                <a:r>
                  <a:rPr lang="de-DE" altLang="de-DE" sz="2000" dirty="0">
                    <a:latin typeface="Arial" panose="020B0604020202020204" pitchFamily="34" charset="0"/>
                    <a:ea typeface="Times New Roman" panose="02020603050405020304" pitchFamily="18" charset="0"/>
                    <a:cs typeface="Arial" panose="020B0604020202020204" pitchFamily="34" charset="0"/>
                  </a:rPr>
                  <a:t> Szenario betrachtet</a:t>
                </a:r>
                <a:r>
                  <a:rPr lang="de-DE" altLang="de-DE" sz="2000" dirty="0">
                    <a:ea typeface="Calibri" panose="020F0502020204030204" pitchFamily="34" charset="0"/>
                    <a:cs typeface="Arial" panose="020B0604020202020204" pitchFamily="34" charset="0"/>
                  </a:rPr>
                  <a:t> (normales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𝜌</m:t>
                        </m:r>
                      </m:e>
                    </m:acc>
                  </m:oMath>
                </a14:m>
                <a:r>
                  <a:rPr lang="de-DE" altLang="de-DE" sz="2000" dirty="0">
                    <a:ea typeface="Calibri" panose="020F0502020204030204" pitchFamily="34" charset="0"/>
                    <a:cs typeface="Arial" panose="020B0604020202020204" pitchFamily="34" charset="0"/>
                  </a:rPr>
                  <a:t>)</a:t>
                </a:r>
                <a:endParaRPr lang="de-DE" altLang="de-DE" sz="2000" dirty="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de-DE" altLang="de-DE"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eaLnBrk="0" hangingPunct="0">
                  <a:buFont typeface="Arial" panose="020B0604020202020204" pitchFamily="34" charset="0"/>
                  <a:buChar char="•"/>
                </a:pPr>
                <a:r>
                  <a:rPr lang="de-DE" altLang="de-DE" sz="2000" dirty="0">
                    <a:latin typeface="Arial" panose="020B0604020202020204" pitchFamily="34" charset="0"/>
                    <a:ea typeface="Times New Roman" panose="02020603050405020304" pitchFamily="18" charset="0"/>
                    <a:cs typeface="Arial" panose="020B0604020202020204" pitchFamily="34" charset="0"/>
                  </a:rPr>
                  <a:t>Epidemie dauert (in beiden Szenarien) im ungebremsten Verlauf</a:t>
                </a:r>
                <a:br>
                  <a:rPr lang="de-DE" altLang="de-DE" sz="2000" dirty="0">
                    <a:latin typeface="Arial" panose="020B0604020202020204" pitchFamily="34" charset="0"/>
                    <a:ea typeface="Times New Roman" panose="02020603050405020304" pitchFamily="18" charset="0"/>
                    <a:cs typeface="Arial" panose="020B0604020202020204" pitchFamily="34" charset="0"/>
                  </a:rPr>
                </a:br>
                <a:r>
                  <a:rPr lang="de-DE" altLang="de-DE" sz="2000" dirty="0">
                    <a:latin typeface="Arial" panose="020B0604020202020204" pitchFamily="34" charset="0"/>
                    <a:ea typeface="Times New Roman" panose="02020603050405020304" pitchFamily="18" charset="0"/>
                    <a:cs typeface="Arial" panose="020B0604020202020204" pitchFamily="34" charset="0"/>
                  </a:rPr>
                  <a:t>(also ohne GPM) mindestens 4 bis 5 Monate</a:t>
                </a:r>
              </a:p>
              <a:p>
                <a:pPr marL="342900" lvl="0" indent="-342900" eaLnBrk="0" hangingPunct="0">
                  <a:buFont typeface="Arial" panose="020B0604020202020204" pitchFamily="34" charset="0"/>
                  <a:buChar char="•"/>
                </a:pPr>
                <a:endParaRPr lang="de-DE" altLang="de-DE"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eaLnBrk="0" hangingPunct="0">
                  <a:buFont typeface="Arial" panose="020B0604020202020204" pitchFamily="34" charset="0"/>
                  <a:buChar char="•"/>
                </a:pPr>
                <a:r>
                  <a:rPr lang="de-DE" altLang="de-DE" sz="2000" dirty="0">
                    <a:latin typeface="Arial" panose="020B0604020202020204" pitchFamily="34" charset="0"/>
                    <a:ea typeface="Times New Roman" panose="02020603050405020304" pitchFamily="18" charset="0"/>
                    <a:cs typeface="Arial" panose="020B0604020202020204" pitchFamily="34" charset="0"/>
                  </a:rPr>
                  <a:t>Prävalenz (Anzahl der gleichzeitig Erkrankten) schwankt je nach </a:t>
                </a:r>
                <a:br>
                  <a:rPr lang="de-DE" altLang="de-DE" sz="2000" dirty="0">
                    <a:latin typeface="Arial" panose="020B0604020202020204" pitchFamily="34" charset="0"/>
                    <a:ea typeface="Times New Roman" panose="02020603050405020304" pitchFamily="18" charset="0"/>
                    <a:cs typeface="Arial" panose="020B0604020202020204" pitchFamily="34" charset="0"/>
                  </a:rPr>
                </a:br>
                <a:r>
                  <a:rPr lang="de-DE" altLang="de-DE" sz="2000" dirty="0">
                    <a:latin typeface="Arial" panose="020B0604020202020204" pitchFamily="34" charset="0"/>
                    <a:ea typeface="Times New Roman" panose="02020603050405020304" pitchFamily="18" charset="0"/>
                    <a:cs typeface="Arial" panose="020B0604020202020204" pitchFamily="34" charset="0"/>
                  </a:rPr>
                  <a:t>Szenario zwischen 200.000 und 1,2 Millionen Patienten</a:t>
                </a:r>
              </a:p>
              <a:p>
                <a:pPr marL="342900" lvl="0" indent="-342900" eaLnBrk="0" hangingPunct="0">
                  <a:buFont typeface="Arial" panose="020B0604020202020204" pitchFamily="34" charset="0"/>
                  <a:buChar char="•"/>
                </a:pPr>
                <a:endParaRPr lang="de-DE" altLang="de-DE"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eaLnBrk="0" hangingPunct="0">
                  <a:buFont typeface="Arial" panose="020B0604020202020204" pitchFamily="34" charset="0"/>
                  <a:buChar char="•"/>
                </a:pPr>
                <a:r>
                  <a:rPr lang="de-DE" altLang="de-DE" sz="2000" dirty="0">
                    <a:latin typeface="Arial" panose="020B0604020202020204" pitchFamily="34" charset="0"/>
                    <a:ea typeface="Times New Roman" panose="02020603050405020304" pitchFamily="18" charset="0"/>
                    <a:cs typeface="Arial" panose="020B0604020202020204" pitchFamily="34" charset="0"/>
                  </a:rPr>
                  <a:t>Ungebremster Verlauf würde das Gesundheitssystem sicher </a:t>
                </a:r>
                <a:r>
                  <a:rPr lang="de-DE" altLang="de-DE" sz="2000" dirty="0">
                    <a:latin typeface="Calibri" panose="020F0502020204030204" pitchFamily="34" charset="0"/>
                    <a:ea typeface="Times New Roman" panose="02020603050405020304" pitchFamily="18" charset="0"/>
                    <a:cs typeface="Arial" panose="020B0604020202020204" pitchFamily="34" charset="0"/>
                  </a:rPr>
                  <a:t>ü</a:t>
                </a:r>
                <a:r>
                  <a:rPr lang="de-DE" altLang="de-DE" sz="2000" dirty="0">
                    <a:latin typeface="Arial" panose="020B0604020202020204" pitchFamily="34" charset="0"/>
                    <a:ea typeface="Times New Roman" panose="02020603050405020304" pitchFamily="18" charset="0"/>
                    <a:cs typeface="Arial" panose="020B0604020202020204" pitchFamily="34" charset="0"/>
                  </a:rPr>
                  <a:t>berlasten</a:t>
                </a:r>
                <a:endParaRPr lang="de-DE" altLang="de-DE" sz="2000" dirty="0">
                  <a:latin typeface="Arial" panose="020B0604020202020204" pitchFamily="34" charset="0"/>
                </a:endParaRPr>
              </a:p>
            </p:txBody>
          </p:sp>
        </mc:Choice>
        <mc:Fallback xmlns="">
          <p:sp>
            <p:nvSpPr>
              <p:cNvPr id="6" name="Rectangle 3">
                <a:extLst>
                  <a:ext uri="{FF2B5EF4-FFF2-40B4-BE49-F238E27FC236}">
                    <a16:creationId xmlns:a16="http://schemas.microsoft.com/office/drawing/2014/main" id="{44FF755F-89C6-46D3-83D3-29B1369AB277}"/>
                  </a:ext>
                </a:extLst>
              </p:cNvPr>
              <p:cNvSpPr>
                <a:spLocks noRot="1" noChangeAspect="1" noMove="1" noResize="1" noEditPoints="1" noAdjustHandles="1" noChangeArrowheads="1" noChangeShapeType="1" noTextEdit="1"/>
              </p:cNvSpPr>
              <p:nvPr/>
            </p:nvSpPr>
            <p:spPr bwMode="auto">
              <a:xfrm>
                <a:off x="308481" y="1824336"/>
                <a:ext cx="8613512" cy="4093428"/>
              </a:xfrm>
              <a:prstGeom prst="rect">
                <a:avLst/>
              </a:prstGeom>
              <a:blipFill>
                <a:blip r:embed="rId5"/>
                <a:stretch>
                  <a:fillRect l="-637" b="-223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
        <p:nvSpPr>
          <p:cNvPr id="12" name="Rechteck 11">
            <a:extLst>
              <a:ext uri="{FF2B5EF4-FFF2-40B4-BE49-F238E27FC236}">
                <a16:creationId xmlns:a16="http://schemas.microsoft.com/office/drawing/2014/main" id="{971AA3F2-B9AA-417F-87CF-4F7E944C3C5E}"/>
              </a:ext>
            </a:extLst>
          </p:cNvPr>
          <p:cNvSpPr/>
          <p:nvPr/>
        </p:nvSpPr>
        <p:spPr>
          <a:xfrm>
            <a:off x="7016665" y="1885890"/>
            <a:ext cx="1289135" cy="338554"/>
          </a:xfrm>
          <a:prstGeom prst="rect">
            <a:avLst/>
          </a:prstGeom>
        </p:spPr>
        <p:txBody>
          <a:bodyPr wrap="none">
            <a:spAutoFit/>
          </a:bodyPr>
          <a:lstStyle/>
          <a:p>
            <a:r>
              <a:rPr lang="de-DE" sz="1600" b="1" dirty="0"/>
              <a:t>Ergebnisse</a:t>
            </a:r>
            <a:endParaRPr lang="de-DE" sz="1600" dirty="0"/>
          </a:p>
        </p:txBody>
      </p:sp>
    </p:spTree>
    <p:extLst>
      <p:ext uri="{BB962C8B-B14F-4D97-AF65-F5344CB8AC3E}">
        <p14:creationId xmlns:p14="http://schemas.microsoft.com/office/powerpoint/2010/main" val="2523065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Tree>
    <p:extLst>
      <p:ext uri="{BB962C8B-B14F-4D97-AF65-F5344CB8AC3E}">
        <p14:creationId xmlns:p14="http://schemas.microsoft.com/office/powerpoint/2010/main" val="2591368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3D49FCE6-61E2-40C8-941C-009015991190}"/>
              </a:ext>
            </a:extLst>
          </p:cNvPr>
          <p:cNvSpPr txBox="1"/>
          <p:nvPr/>
        </p:nvSpPr>
        <p:spPr>
          <a:xfrm>
            <a:off x="325896" y="2081748"/>
            <a:ext cx="8435323" cy="3785652"/>
          </a:xfrm>
          <a:prstGeom prst="rect">
            <a:avLst/>
          </a:prstGeom>
          <a:noFill/>
        </p:spPr>
        <p:txBody>
          <a:bodyPr wrap="none" rtlCol="0">
            <a:spAutoFit/>
          </a:bodyPr>
          <a:lstStyle/>
          <a:p>
            <a:pPr marL="342900" indent="-342900">
              <a:buFont typeface="Arial" panose="020B0604020202020204" pitchFamily="34" charset="0"/>
              <a:buChar char="•"/>
            </a:pPr>
            <a:r>
              <a:rPr lang="de-DE" sz="2000" dirty="0"/>
              <a:t>Entwicklung Covid-19 in Deutschland in drei regulatorischen Phasen</a:t>
            </a:r>
          </a:p>
          <a:p>
            <a:pPr marL="800100" lvl="1" indent="-342900">
              <a:buFont typeface="Courier New" panose="02070309020205020404" pitchFamily="49" charset="0"/>
              <a:buChar char="o"/>
            </a:pPr>
            <a:r>
              <a:rPr lang="de-DE" sz="2000" dirty="0"/>
              <a:t>Unkontrollierte Verbreitung der Infektionen bis 13./16. März 2020</a:t>
            </a:r>
          </a:p>
          <a:p>
            <a:pPr marL="800100" lvl="1" indent="-342900">
              <a:buFont typeface="Courier New" panose="02070309020205020404" pitchFamily="49" charset="0"/>
              <a:buChar char="o"/>
            </a:pPr>
            <a:r>
              <a:rPr lang="de-DE" sz="2000" dirty="0"/>
              <a:t>Ab diesem Zeitpunkt traten verschiedene GPM in Kraft</a:t>
            </a:r>
          </a:p>
          <a:p>
            <a:pPr marL="1257300" lvl="2" indent="-342900">
              <a:buFont typeface="Wingdings" panose="05000000000000000000" pitchFamily="2" charset="2"/>
              <a:buChar char="§"/>
            </a:pPr>
            <a:r>
              <a:rPr lang="de-DE" sz="2000" dirty="0"/>
              <a:t>Schließung von Schulen, Absage großer Sportereignisse</a:t>
            </a:r>
          </a:p>
          <a:p>
            <a:pPr marL="1257300" lvl="2" indent="-342900">
              <a:buFont typeface="Wingdings" panose="05000000000000000000" pitchFamily="2" charset="2"/>
              <a:buChar char="§"/>
            </a:pPr>
            <a:r>
              <a:rPr lang="de-DE" sz="2000" dirty="0"/>
              <a:t>„Kontaktsperren“ verschiedener Art</a:t>
            </a:r>
          </a:p>
          <a:p>
            <a:pPr marL="800100" lvl="1" indent="-342900">
              <a:buFont typeface="Courier New" panose="02070309020205020404" pitchFamily="49" charset="0"/>
              <a:buChar char="o"/>
            </a:pPr>
            <a:r>
              <a:rPr lang="de-DE" sz="2000" dirty="0"/>
              <a:t>Mit dem 20. April begann die Lockerungsphase </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Ziel der Prognose (Daten bis einschließlich 19. April)</a:t>
            </a:r>
          </a:p>
          <a:p>
            <a:pPr marL="800100" lvl="1" indent="-342900">
              <a:buFont typeface="Arial" panose="020B0604020202020204" pitchFamily="34" charset="0"/>
              <a:buChar char="•"/>
            </a:pPr>
            <a:r>
              <a:rPr lang="de-DE" sz="2000" dirty="0"/>
              <a:t>Wie wäre die Entwicklung von Covid-19 in Deutschland gewesen,</a:t>
            </a:r>
            <a:br>
              <a:rPr lang="de-DE" sz="2000" dirty="0"/>
            </a:br>
            <a:r>
              <a:rPr lang="de-DE" sz="2000" dirty="0"/>
              <a:t> wenn es zum 20. April keine Lockerung der GPM gegeben hätte?</a:t>
            </a:r>
          </a:p>
          <a:p>
            <a:pPr marL="800100" lvl="1" indent="-342900">
              <a:buFont typeface="Arial" panose="020B0604020202020204" pitchFamily="34" charset="0"/>
              <a:buChar char="•"/>
            </a:pPr>
            <a:r>
              <a:rPr lang="de-DE" sz="2000" dirty="0"/>
              <a:t>Diese Vorhersage ist unser „Basisszenario“</a:t>
            </a:r>
          </a:p>
          <a:p>
            <a:pPr marL="800100" lvl="1" indent="-342900">
              <a:buFont typeface="Arial" panose="020B0604020202020204" pitchFamily="34" charset="0"/>
              <a:buChar char="•"/>
            </a:pPr>
            <a:r>
              <a:rPr lang="de-DE" sz="2000" dirty="0"/>
              <a:t>Damit Einfluss der Lockerungsmaßnahmen bestimmen</a:t>
            </a:r>
          </a:p>
        </p:txBody>
      </p:sp>
    </p:spTree>
    <p:extLst>
      <p:ext uri="{BB962C8B-B14F-4D97-AF65-F5344CB8AC3E}">
        <p14:creationId xmlns:p14="http://schemas.microsoft.com/office/powerpoint/2010/main" val="2972264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6298634" y="1828800"/>
            <a:ext cx="2159566" cy="369332"/>
          </a:xfrm>
          <a:prstGeom prst="rect">
            <a:avLst/>
          </a:prstGeom>
          <a:noFill/>
        </p:spPr>
        <p:txBody>
          <a:bodyPr wrap="none" rtlCol="0">
            <a:spAutoFit/>
          </a:bodyPr>
          <a:lstStyle/>
          <a:p>
            <a:r>
              <a:rPr lang="de-DE" b="1" dirty="0"/>
              <a:t> Referenzszenario</a:t>
            </a:r>
            <a:endParaRPr lang="de-DE" dirty="0"/>
          </a:p>
        </p:txBody>
      </p:sp>
    </p:spTree>
    <p:extLst>
      <p:ext uri="{BB962C8B-B14F-4D97-AF65-F5344CB8AC3E}">
        <p14:creationId xmlns:p14="http://schemas.microsoft.com/office/powerpoint/2010/main" val="3355911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6298634" y="1828800"/>
            <a:ext cx="2159566" cy="369332"/>
          </a:xfrm>
          <a:prstGeom prst="rect">
            <a:avLst/>
          </a:prstGeom>
          <a:noFill/>
        </p:spPr>
        <p:txBody>
          <a:bodyPr wrap="none" rtlCol="0">
            <a:spAutoFit/>
          </a:bodyPr>
          <a:lstStyle/>
          <a:p>
            <a:r>
              <a:rPr lang="de-DE" b="1" dirty="0"/>
              <a:t> Referenzszenario</a:t>
            </a:r>
            <a:endParaRPr lang="de-DE" dirty="0"/>
          </a:p>
        </p:txBody>
      </p:sp>
      <p:sp>
        <p:nvSpPr>
          <p:cNvPr id="10" name="Textfeld 9">
            <a:extLst>
              <a:ext uri="{FF2B5EF4-FFF2-40B4-BE49-F238E27FC236}">
                <a16:creationId xmlns:a16="http://schemas.microsoft.com/office/drawing/2014/main" id="{311776F7-452D-441F-A98D-A013F3F8E229}"/>
              </a:ext>
            </a:extLst>
          </p:cNvPr>
          <p:cNvSpPr txBox="1"/>
          <p:nvPr/>
        </p:nvSpPr>
        <p:spPr>
          <a:xfrm>
            <a:off x="325896" y="2401431"/>
            <a:ext cx="8632684" cy="3785652"/>
          </a:xfrm>
          <a:prstGeom prst="rect">
            <a:avLst/>
          </a:prstGeom>
          <a:noFill/>
        </p:spPr>
        <p:txBody>
          <a:bodyPr wrap="none" rtlCol="0">
            <a:spAutoFit/>
          </a:bodyPr>
          <a:lstStyle/>
          <a:p>
            <a:pPr marL="342900" indent="-342900">
              <a:buFont typeface="Arial" panose="020B0604020202020204" pitchFamily="34" charset="0"/>
              <a:buChar char="•"/>
            </a:pPr>
            <a:r>
              <a:rPr lang="de-DE" sz="2000" dirty="0"/>
              <a:t>Seit etwa einer Woche vor Ostern scheint Covid-19 Dynamik in stabilen</a:t>
            </a:r>
            <a:br>
              <a:rPr lang="de-DE" sz="2000" dirty="0"/>
            </a:br>
            <a:r>
              <a:rPr lang="de-DE" sz="2000" dirty="0"/>
              <a:t>Bahnen zu verlaufen</a:t>
            </a:r>
          </a:p>
          <a:p>
            <a:pPr marL="800100" lvl="1" indent="-342900">
              <a:buFont typeface="Courier New" panose="02070309020205020404" pitchFamily="49" charset="0"/>
              <a:buChar char="o"/>
            </a:pPr>
            <a:r>
              <a:rPr lang="de-DE" sz="2000" dirty="0"/>
              <a:t>Donsimoni et al (2020c) vermuteten am 8. April einen </a:t>
            </a:r>
            <a:br>
              <a:rPr lang="de-DE" sz="2000" dirty="0"/>
            </a:br>
            <a:r>
              <a:rPr lang="de-DE" sz="2000" dirty="0"/>
              <a:t>Wendepunkt im Anstieg der Zahl der gemeldet Infizierten</a:t>
            </a:r>
          </a:p>
          <a:p>
            <a:pPr marL="800100" lvl="1" indent="-342900">
              <a:buFont typeface="Courier New" panose="02070309020205020404" pitchFamily="49" charset="0"/>
              <a:buChar char="o"/>
            </a:pPr>
            <a:r>
              <a:rPr lang="de-DE" sz="2000" dirty="0"/>
              <a:t>Bestätigung am 13. April (Wälde und Weiser 2020) </a:t>
            </a:r>
          </a:p>
          <a:p>
            <a:pPr marL="800100" lvl="1" indent="-342900">
              <a:buFont typeface="Courier New" panose="02070309020205020404" pitchFamily="49" charset="0"/>
              <a:buChar char="o"/>
            </a:pPr>
            <a:r>
              <a:rPr lang="de-DE" sz="2000" dirty="0"/>
              <a:t>Aktuelle Prognose mit Daten bis 19. April in folgender Abbildung</a:t>
            </a:r>
          </a:p>
          <a:p>
            <a:pPr marL="1257300" lvl="2" indent="-342900">
              <a:buFont typeface="Wingdings" panose="05000000000000000000" pitchFamily="2" charset="2"/>
              <a:buChar char="§"/>
            </a:pPr>
            <a:r>
              <a:rPr lang="de-DE" sz="2000" dirty="0"/>
              <a:t>Die Punkte sind die Beobachtungen</a:t>
            </a:r>
          </a:p>
          <a:p>
            <a:pPr marL="1257300" lvl="2" indent="-342900">
              <a:buFont typeface="Wingdings" panose="05000000000000000000" pitchFamily="2" charset="2"/>
              <a:buChar char="§"/>
            </a:pPr>
            <a:r>
              <a:rPr lang="de-DE" sz="2000" dirty="0"/>
              <a:t>Die rote gestrichelte Linie ist der geschätzte und </a:t>
            </a:r>
            <a:br>
              <a:rPr lang="de-DE" sz="2000" dirty="0"/>
            </a:br>
            <a:r>
              <a:rPr lang="de-DE" sz="2000" dirty="0"/>
              <a:t>prognostizierte Verlauf</a:t>
            </a:r>
          </a:p>
          <a:p>
            <a:pPr marL="1257300" lvl="2" indent="-342900">
              <a:buFont typeface="Wingdings" panose="05000000000000000000" pitchFamily="2" charset="2"/>
              <a:buChar char="§"/>
            </a:pPr>
            <a:r>
              <a:rPr lang="de-DE" sz="2000" dirty="0"/>
              <a:t>Der grüne Bereich zeigt das 95% Konfidenzintervall</a:t>
            </a:r>
          </a:p>
          <a:p>
            <a:pPr marL="800100" lvl="1" indent="-342900">
              <a:buFont typeface="Courier New" panose="02070309020205020404" pitchFamily="49" charset="0"/>
              <a:buChar char="o"/>
            </a:pPr>
            <a:r>
              <a:rPr lang="de-DE" sz="2000" dirty="0"/>
              <a:t>Hätten wir die GPM nicht geändert, würden wir den </a:t>
            </a:r>
            <a:br>
              <a:rPr lang="de-DE" sz="2000" dirty="0"/>
            </a:br>
            <a:r>
              <a:rPr lang="de-DE" sz="2000" dirty="0"/>
              <a:t>rot-gestrichelten Verlauf erwarten</a:t>
            </a:r>
          </a:p>
        </p:txBody>
      </p:sp>
    </p:spTree>
    <p:extLst>
      <p:ext uri="{BB962C8B-B14F-4D97-AF65-F5344CB8AC3E}">
        <p14:creationId xmlns:p14="http://schemas.microsoft.com/office/powerpoint/2010/main" val="968178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6298634" y="1828800"/>
            <a:ext cx="2159566" cy="369332"/>
          </a:xfrm>
          <a:prstGeom prst="rect">
            <a:avLst/>
          </a:prstGeom>
          <a:noFill/>
        </p:spPr>
        <p:txBody>
          <a:bodyPr wrap="none" rtlCol="0">
            <a:spAutoFit/>
          </a:bodyPr>
          <a:lstStyle/>
          <a:p>
            <a:r>
              <a:rPr lang="de-DE" b="1" dirty="0"/>
              <a:t> Referenzszenario</a:t>
            </a:r>
            <a:endParaRPr lang="de-DE" dirty="0"/>
          </a:p>
        </p:txBody>
      </p:sp>
      <p:pic>
        <p:nvPicPr>
          <p:cNvPr id="10" name="Grafik 9">
            <a:extLst>
              <a:ext uri="{FF2B5EF4-FFF2-40B4-BE49-F238E27FC236}">
                <a16:creationId xmlns:a16="http://schemas.microsoft.com/office/drawing/2014/main" id="{6335A1EB-4F4A-45B2-810D-EE285B39D1F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91877" y="2806760"/>
            <a:ext cx="5905509" cy="3670240"/>
          </a:xfrm>
          <a:prstGeom prst="rect">
            <a:avLst/>
          </a:prstGeom>
        </p:spPr>
      </p:pic>
      <p:sp>
        <p:nvSpPr>
          <p:cNvPr id="3" name="Rechteck 2">
            <a:extLst>
              <a:ext uri="{FF2B5EF4-FFF2-40B4-BE49-F238E27FC236}">
                <a16:creationId xmlns:a16="http://schemas.microsoft.com/office/drawing/2014/main" id="{41335A64-83BF-4375-ABE9-BD0CA0A38D96}"/>
              </a:ext>
            </a:extLst>
          </p:cNvPr>
          <p:cNvSpPr/>
          <p:nvPr/>
        </p:nvSpPr>
        <p:spPr>
          <a:xfrm>
            <a:off x="457200" y="2057400"/>
            <a:ext cx="8229600" cy="777457"/>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de-DE" sz="2000" dirty="0">
                <a:latin typeface="Arial" panose="020B0604020202020204" pitchFamily="34" charset="0"/>
                <a:ea typeface="Calibri" panose="020F0502020204030204" pitchFamily="34" charset="0"/>
                <a:cs typeface="Times New Roman" panose="02020603050405020304" pitchFamily="18" charset="0"/>
              </a:rPr>
              <a:t>Die Zahl der gemeldet Infizierten (RKI) und der prognostizierte Verlauf bei unveränderten GPM vor 20. April (</a:t>
            </a:r>
            <a:r>
              <a:rPr lang="de-DE" sz="2000" dirty="0" err="1">
                <a:latin typeface="Arial" panose="020B0604020202020204" pitchFamily="34" charset="0"/>
                <a:ea typeface="Calibri" panose="020F0502020204030204" pitchFamily="34" charset="0"/>
                <a:cs typeface="Times New Roman" panose="02020603050405020304" pitchFamily="18" charset="0"/>
              </a:rPr>
              <a:t>Gompertzkurve</a:t>
            </a:r>
            <a:r>
              <a:rPr lang="de-DE" sz="2000" dirty="0">
                <a:latin typeface="Arial" panose="020B0604020202020204" pitchFamily="34" charset="0"/>
                <a:ea typeface="Calibri" panose="020F0502020204030204" pitchFamily="34" charset="0"/>
                <a:cs typeface="Times New Roman" panose="02020603050405020304" pitchFamily="18" charset="0"/>
              </a:rPr>
              <a:t>)</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9502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4419600" y="1828800"/>
            <a:ext cx="4057521" cy="369332"/>
          </a:xfrm>
          <a:prstGeom prst="rect">
            <a:avLst/>
          </a:prstGeom>
          <a:noFill/>
        </p:spPr>
        <p:txBody>
          <a:bodyPr wrap="none" rtlCol="0">
            <a:spAutoFit/>
          </a:bodyPr>
          <a:lstStyle/>
          <a:p>
            <a:r>
              <a:rPr lang="de-DE" b="1" dirty="0"/>
              <a:t> Prognosen und Lockerungseffekte</a:t>
            </a:r>
            <a:endParaRPr lang="de-DE" dirty="0"/>
          </a:p>
        </p:txBody>
      </p:sp>
    </p:spTree>
    <p:extLst>
      <p:ext uri="{BB962C8B-B14F-4D97-AF65-F5344CB8AC3E}">
        <p14:creationId xmlns:p14="http://schemas.microsoft.com/office/powerpoint/2010/main" val="2113644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4419600" y="1828800"/>
            <a:ext cx="4057521" cy="369332"/>
          </a:xfrm>
          <a:prstGeom prst="rect">
            <a:avLst/>
          </a:prstGeom>
          <a:noFill/>
        </p:spPr>
        <p:txBody>
          <a:bodyPr wrap="none" rtlCol="0">
            <a:spAutoFit/>
          </a:bodyPr>
          <a:lstStyle/>
          <a:p>
            <a:r>
              <a:rPr lang="de-DE" b="1" dirty="0"/>
              <a:t> Prognosen und Lockerungseffekte</a:t>
            </a:r>
            <a:endParaRPr lang="de-DE" dirty="0"/>
          </a:p>
        </p:txBody>
      </p:sp>
      <p:sp>
        <p:nvSpPr>
          <p:cNvPr id="3" name="Textfeld 2">
            <a:extLst>
              <a:ext uri="{FF2B5EF4-FFF2-40B4-BE49-F238E27FC236}">
                <a16:creationId xmlns:a16="http://schemas.microsoft.com/office/drawing/2014/main" id="{13150998-17F4-478A-9458-83ADD17EF6C1}"/>
              </a:ext>
            </a:extLst>
          </p:cNvPr>
          <p:cNvSpPr txBox="1"/>
          <p:nvPr/>
        </p:nvSpPr>
        <p:spPr>
          <a:xfrm>
            <a:off x="457200" y="2340114"/>
            <a:ext cx="8738546" cy="3477875"/>
          </a:xfrm>
          <a:prstGeom prst="rect">
            <a:avLst/>
          </a:prstGeom>
          <a:noFill/>
        </p:spPr>
        <p:txBody>
          <a:bodyPr wrap="none" rtlCol="0">
            <a:spAutoFit/>
          </a:bodyPr>
          <a:lstStyle/>
          <a:p>
            <a:pPr marL="285750" indent="-285750">
              <a:buFont typeface="Arial" panose="020B0604020202020204" pitchFamily="34" charset="0"/>
              <a:buChar char="•"/>
            </a:pPr>
            <a:r>
              <a:rPr lang="de-DE" sz="2000" dirty="0"/>
              <a:t>Was ist der mögliche Effekt der Lockerungen ab 20. April?</a:t>
            </a:r>
          </a:p>
          <a:p>
            <a:pPr marL="800100" lvl="1" indent="-342900">
              <a:buFont typeface="Courier New" panose="02070309020205020404" pitchFamily="49" charset="0"/>
              <a:buChar char="o"/>
            </a:pPr>
            <a:r>
              <a:rPr lang="de-DE" sz="2000" dirty="0"/>
              <a:t>Grundsätzliche Idee ist in Donsimoni et al. (2020c)</a:t>
            </a:r>
          </a:p>
          <a:p>
            <a:pPr marL="800100" lvl="1" indent="-342900">
              <a:buFont typeface="Courier New" panose="02070309020205020404" pitchFamily="49" charset="0"/>
              <a:buChar char="o"/>
            </a:pPr>
            <a:r>
              <a:rPr lang="de-DE" sz="2000" dirty="0"/>
              <a:t>Aktuelle Version mit Daten bis zum 19. April zeigt nächste Abbildung</a:t>
            </a:r>
          </a:p>
          <a:p>
            <a:pPr marL="800100" lvl="1" indent="-342900">
              <a:buFont typeface="Courier New" panose="02070309020205020404" pitchFamily="49" charset="0"/>
              <a:buChar char="o"/>
            </a:pPr>
            <a:endParaRPr lang="de-DE" sz="2000" dirty="0"/>
          </a:p>
          <a:p>
            <a:pPr marL="285750" indent="-285750">
              <a:buFont typeface="Arial" panose="020B0604020202020204" pitchFamily="34" charset="0"/>
              <a:buChar char="•"/>
            </a:pPr>
            <a:r>
              <a:rPr lang="de-DE" sz="2000" dirty="0"/>
              <a:t>Kalibrierung zeichnet Inzidenzen in der ersten regulatorischen Phase</a:t>
            </a:r>
            <a:br>
              <a:rPr lang="de-DE" sz="2000" dirty="0"/>
            </a:br>
            <a:r>
              <a:rPr lang="de-DE" sz="2000" dirty="0"/>
              <a:t>sehr gut durch die rote Kurve nach (linker Teil der Abbildung)</a:t>
            </a:r>
          </a:p>
          <a:p>
            <a:pPr marL="285750" indent="-285750">
              <a:buFont typeface="Arial" panose="020B0604020202020204" pitchFamily="34" charset="0"/>
              <a:buChar char="•"/>
            </a:pPr>
            <a:r>
              <a:rPr lang="de-DE" sz="2000" dirty="0"/>
              <a:t>Für die zweite Phase mit GPM erfasst das Modell (gelbe Kurve) </a:t>
            </a:r>
            <a:br>
              <a:rPr lang="de-DE" sz="2000" dirty="0"/>
            </a:br>
            <a:r>
              <a:rPr lang="de-DE" sz="2000" dirty="0"/>
              <a:t>den durchschnittlichen Verlauf der täglich gemeldeten Neuerkrankungen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Das kalibrierte Modell erklärt insgesamt gemeldete Infektionen </a:t>
            </a:r>
            <a:br>
              <a:rPr lang="de-DE" sz="2000" dirty="0"/>
            </a:br>
            <a:r>
              <a:rPr lang="de-DE" sz="2000" dirty="0"/>
              <a:t>sowohl in 1. als auch 2. Phase sehr gut (rechter Teil der Abbildung)</a:t>
            </a:r>
          </a:p>
        </p:txBody>
      </p:sp>
    </p:spTree>
    <p:extLst>
      <p:ext uri="{BB962C8B-B14F-4D97-AF65-F5344CB8AC3E}">
        <p14:creationId xmlns:p14="http://schemas.microsoft.com/office/powerpoint/2010/main" val="186721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sp>
        <p:nvSpPr>
          <p:cNvPr id="2" name="Textfeld 1">
            <a:extLst>
              <a:ext uri="{FF2B5EF4-FFF2-40B4-BE49-F238E27FC236}">
                <a16:creationId xmlns:a16="http://schemas.microsoft.com/office/drawing/2014/main" id="{81567297-4BEF-49A4-9E19-F59C138B87CE}"/>
              </a:ext>
            </a:extLst>
          </p:cNvPr>
          <p:cNvSpPr txBox="1"/>
          <p:nvPr/>
        </p:nvSpPr>
        <p:spPr>
          <a:xfrm>
            <a:off x="304800" y="1676400"/>
            <a:ext cx="8868775" cy="4862870"/>
          </a:xfrm>
          <a:prstGeom prst="rect">
            <a:avLst/>
          </a:prstGeom>
          <a:noFill/>
        </p:spPr>
        <p:txBody>
          <a:bodyPr wrap="none" rtlCol="0">
            <a:spAutoFit/>
          </a:bodyPr>
          <a:lstStyle/>
          <a:p>
            <a:endParaRPr lang="de-DE" dirty="0"/>
          </a:p>
          <a:p>
            <a:pPr marL="285750" indent="-285750">
              <a:buFont typeface="Arial" panose="020B0604020202020204" pitchFamily="34" charset="0"/>
              <a:buChar char="•"/>
            </a:pPr>
            <a:r>
              <a:rPr lang="de-DE" sz="2000" dirty="0"/>
              <a:t>Vortrag fasst bisherige Forschungsergebnisse zusammen</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dirty="0"/>
              <a:t>(mit Autoren dieses Vortrags – siehe Titelseite)</a:t>
            </a:r>
            <a:br>
              <a:rPr lang="de-DE" dirty="0"/>
            </a:br>
            <a:r>
              <a:rPr lang="de-DE" dirty="0"/>
              <a:t>Covid-19 in Deutschland</a:t>
            </a:r>
            <a:br>
              <a:rPr lang="de-DE" dirty="0"/>
            </a:br>
            <a:r>
              <a:rPr lang="de-DE" dirty="0"/>
              <a:t>(erscheint in Perspektiven der Wirtschaftspolitik)</a:t>
            </a:r>
            <a:br>
              <a:rPr lang="de-DE" dirty="0"/>
            </a:br>
            <a:endParaRPr lang="de-DE" dirty="0"/>
          </a:p>
          <a:p>
            <a:pPr marL="285750" indent="-285750">
              <a:buFont typeface="Arial" panose="020B0604020202020204" pitchFamily="34" charset="0"/>
              <a:buChar char="•"/>
            </a:pPr>
            <a:r>
              <a:rPr lang="de-DE" dirty="0"/>
              <a:t>(mit Jean Roch Donsimoni, René </a:t>
            </a:r>
            <a:r>
              <a:rPr lang="de-DE" dirty="0" err="1"/>
              <a:t>Glawion</a:t>
            </a:r>
            <a:r>
              <a:rPr lang="de-DE" dirty="0"/>
              <a:t>, Bodo Plachter and Constantin Weiser) </a:t>
            </a:r>
            <a:br>
              <a:rPr lang="de-DE" dirty="0"/>
            </a:br>
            <a:r>
              <a:rPr lang="de-DE" dirty="0" err="1"/>
              <a:t>Should</a:t>
            </a:r>
            <a:r>
              <a:rPr lang="de-DE" dirty="0"/>
              <a:t> </a:t>
            </a:r>
            <a:r>
              <a:rPr lang="de-DE" dirty="0" err="1"/>
              <a:t>contact</a:t>
            </a:r>
            <a:r>
              <a:rPr lang="de-DE" dirty="0"/>
              <a:t> </a:t>
            </a:r>
            <a:r>
              <a:rPr lang="de-DE" dirty="0" err="1"/>
              <a:t>bans</a:t>
            </a:r>
            <a:r>
              <a:rPr lang="de-DE" dirty="0"/>
              <a:t> </a:t>
            </a:r>
            <a:r>
              <a:rPr lang="de-DE" dirty="0" err="1"/>
              <a:t>be</a:t>
            </a:r>
            <a:r>
              <a:rPr lang="de-DE" dirty="0"/>
              <a:t> </a:t>
            </a:r>
            <a:r>
              <a:rPr lang="de-DE" dirty="0" err="1"/>
              <a:t>lifted</a:t>
            </a:r>
            <a:r>
              <a:rPr lang="de-DE" dirty="0"/>
              <a:t> in Germany? A quantitative </a:t>
            </a:r>
            <a:r>
              <a:rPr lang="de-DE" dirty="0" err="1"/>
              <a:t>prediction</a:t>
            </a:r>
            <a:r>
              <a:rPr lang="de-DE" dirty="0"/>
              <a:t> </a:t>
            </a:r>
            <a:r>
              <a:rPr lang="de-DE" dirty="0" err="1"/>
              <a:t>of</a:t>
            </a:r>
            <a:r>
              <a:rPr lang="de-DE" dirty="0"/>
              <a:t> </a:t>
            </a:r>
            <a:r>
              <a:rPr lang="de-DE" dirty="0" err="1"/>
              <a:t>its</a:t>
            </a:r>
            <a:r>
              <a:rPr lang="de-DE" dirty="0"/>
              <a:t> </a:t>
            </a:r>
            <a:r>
              <a:rPr lang="de-DE" dirty="0" err="1"/>
              <a:t>effects</a:t>
            </a:r>
            <a:r>
              <a:rPr lang="de-DE" dirty="0"/>
              <a:t> </a:t>
            </a:r>
            <a:br>
              <a:rPr lang="de-DE" dirty="0"/>
            </a:br>
            <a:endParaRPr lang="de-DE" dirty="0"/>
          </a:p>
          <a:p>
            <a:pPr marL="285750" indent="-285750">
              <a:buFont typeface="Arial" panose="020B0604020202020204" pitchFamily="34" charset="0"/>
              <a:buChar char="•"/>
            </a:pPr>
            <a:r>
              <a:rPr lang="de-DE" dirty="0"/>
              <a:t>(mit Jean Roch Donsimoni, René </a:t>
            </a:r>
            <a:r>
              <a:rPr lang="de-DE" dirty="0" err="1"/>
              <a:t>Glawion</a:t>
            </a:r>
            <a:r>
              <a:rPr lang="de-DE" dirty="0"/>
              <a:t> and Bodo Plachter) </a:t>
            </a:r>
            <a:br>
              <a:rPr lang="de-DE" dirty="0"/>
            </a:br>
            <a:r>
              <a:rPr lang="de-DE" dirty="0" err="1"/>
              <a:t>Projecting</a:t>
            </a:r>
            <a:r>
              <a:rPr lang="de-DE" dirty="0"/>
              <a:t> </a:t>
            </a:r>
            <a:r>
              <a:rPr lang="de-DE" dirty="0" err="1"/>
              <a:t>the</a:t>
            </a:r>
            <a:r>
              <a:rPr lang="de-DE" dirty="0"/>
              <a:t> Spread </a:t>
            </a:r>
            <a:r>
              <a:rPr lang="de-DE" dirty="0" err="1"/>
              <a:t>of</a:t>
            </a:r>
            <a:r>
              <a:rPr lang="de-DE" dirty="0"/>
              <a:t> COVID19 </a:t>
            </a:r>
            <a:r>
              <a:rPr lang="de-DE" dirty="0" err="1"/>
              <a:t>for</a:t>
            </a:r>
            <a:r>
              <a:rPr lang="de-DE" dirty="0"/>
              <a:t> Germany</a:t>
            </a:r>
            <a:br>
              <a:rPr lang="de-DE" dirty="0"/>
            </a:br>
            <a:r>
              <a:rPr lang="de-DE" dirty="0"/>
              <a:t>(erscheint in GER, deutsche Kurzfassung im Wirtschaftsdienst)</a:t>
            </a:r>
            <a:br>
              <a:rPr lang="de-DE" dirty="0"/>
            </a:br>
            <a:endParaRPr lang="de-DE" dirty="0"/>
          </a:p>
          <a:p>
            <a:pPr marL="285750" indent="-285750">
              <a:buFont typeface="Arial" panose="020B0604020202020204" pitchFamily="34" charset="0"/>
              <a:buChar char="•"/>
            </a:pPr>
            <a:r>
              <a:rPr lang="de-DE" dirty="0"/>
              <a:t>(mit Tobias  Hartl and Enzo Weber) </a:t>
            </a:r>
            <a:br>
              <a:rPr lang="de-DE" dirty="0"/>
            </a:br>
            <a:r>
              <a:rPr lang="de-DE" dirty="0" err="1"/>
              <a:t>Measuring</a:t>
            </a:r>
            <a:r>
              <a:rPr lang="de-DE" dirty="0"/>
              <a:t> </a:t>
            </a:r>
            <a:r>
              <a:rPr lang="de-DE" dirty="0" err="1"/>
              <a:t>the</a:t>
            </a:r>
            <a:r>
              <a:rPr lang="de-DE" dirty="0"/>
              <a:t> </a:t>
            </a:r>
            <a:r>
              <a:rPr lang="de-DE" dirty="0" err="1"/>
              <a:t>impact</a:t>
            </a:r>
            <a:r>
              <a:rPr lang="de-DE" dirty="0"/>
              <a:t> </a:t>
            </a:r>
            <a:r>
              <a:rPr lang="de-DE" dirty="0" err="1"/>
              <a:t>of</a:t>
            </a:r>
            <a:r>
              <a:rPr lang="de-DE" dirty="0"/>
              <a:t> </a:t>
            </a:r>
            <a:r>
              <a:rPr lang="de-DE" dirty="0" err="1"/>
              <a:t>the</a:t>
            </a:r>
            <a:r>
              <a:rPr lang="de-DE" dirty="0"/>
              <a:t> German </a:t>
            </a:r>
            <a:r>
              <a:rPr lang="de-DE" dirty="0" err="1"/>
              <a:t>public</a:t>
            </a:r>
            <a:r>
              <a:rPr lang="de-DE" dirty="0"/>
              <a:t> </a:t>
            </a:r>
            <a:r>
              <a:rPr lang="de-DE" dirty="0" err="1"/>
              <a:t>shutdown</a:t>
            </a:r>
            <a:r>
              <a:rPr lang="de-DE" dirty="0"/>
              <a:t> on </a:t>
            </a:r>
            <a:r>
              <a:rPr lang="de-DE" dirty="0" err="1"/>
              <a:t>the</a:t>
            </a:r>
            <a:r>
              <a:rPr lang="de-DE" dirty="0"/>
              <a:t> </a:t>
            </a:r>
            <a:r>
              <a:rPr lang="de-DE" dirty="0" err="1"/>
              <a:t>spread</a:t>
            </a:r>
            <a:r>
              <a:rPr lang="de-DE" dirty="0"/>
              <a:t> </a:t>
            </a:r>
            <a:r>
              <a:rPr lang="de-DE" dirty="0" err="1"/>
              <a:t>of</a:t>
            </a:r>
            <a:r>
              <a:rPr lang="de-DE" dirty="0"/>
              <a:t> Covid-19 </a:t>
            </a:r>
            <a:br>
              <a:rPr lang="de-DE" dirty="0"/>
            </a:br>
            <a:r>
              <a:rPr lang="de-DE" dirty="0"/>
              <a:t>(</a:t>
            </a:r>
            <a:r>
              <a:rPr lang="de-DE" dirty="0" err="1"/>
              <a:t>Covid</a:t>
            </a:r>
            <a:r>
              <a:rPr lang="de-DE" dirty="0"/>
              <a:t> Economics: </a:t>
            </a:r>
            <a:r>
              <a:rPr lang="de-DE" dirty="0" err="1"/>
              <a:t>Vetted</a:t>
            </a:r>
            <a:r>
              <a:rPr lang="de-DE" dirty="0"/>
              <a:t> and Real-Time Papers: 1, 2020: 25-32)</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1707519" cy="400110"/>
          </a:xfrm>
          <a:prstGeom prst="rect">
            <a:avLst/>
          </a:prstGeom>
        </p:spPr>
        <p:txBody>
          <a:bodyPr wrap="none">
            <a:spAutoFit/>
          </a:bodyPr>
          <a:lstStyle/>
          <a:p>
            <a:r>
              <a:rPr lang="de-DE" sz="2000" b="1" dirty="0"/>
              <a:t>1. Einleitung</a:t>
            </a:r>
            <a:endParaRPr lang="de-DE" sz="2000" dirty="0"/>
          </a:p>
        </p:txBody>
      </p:sp>
    </p:spTree>
    <p:extLst>
      <p:ext uri="{BB962C8B-B14F-4D97-AF65-F5344CB8AC3E}">
        <p14:creationId xmlns:p14="http://schemas.microsoft.com/office/powerpoint/2010/main" val="1212801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8D20ADF7-C4D3-4696-A0B7-05F26FAED09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8601" y="2209800"/>
            <a:ext cx="8229600" cy="4474686"/>
          </a:xfrm>
          <a:prstGeom prst="rect">
            <a:avLst/>
          </a:prstGeom>
        </p:spPr>
      </p:pic>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4419600" y="1828800"/>
            <a:ext cx="4057521" cy="369332"/>
          </a:xfrm>
          <a:prstGeom prst="rect">
            <a:avLst/>
          </a:prstGeom>
          <a:noFill/>
        </p:spPr>
        <p:txBody>
          <a:bodyPr wrap="none" rtlCol="0">
            <a:spAutoFit/>
          </a:bodyPr>
          <a:lstStyle/>
          <a:p>
            <a:r>
              <a:rPr lang="de-DE" b="1" dirty="0"/>
              <a:t> Prognosen und Lockerungseffekte</a:t>
            </a:r>
            <a:endParaRPr lang="de-DE" dirty="0"/>
          </a:p>
        </p:txBody>
      </p:sp>
    </p:spTree>
    <p:extLst>
      <p:ext uri="{BB962C8B-B14F-4D97-AF65-F5344CB8AC3E}">
        <p14:creationId xmlns:p14="http://schemas.microsoft.com/office/powerpoint/2010/main" val="1489278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Grafik 8">
            <a:extLst>
              <a:ext uri="{FF2B5EF4-FFF2-40B4-BE49-F238E27FC236}">
                <a16:creationId xmlns:a16="http://schemas.microsoft.com/office/drawing/2014/main" id="{D8398525-6373-462B-BCEF-67A69305D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3" y="2030473"/>
            <a:ext cx="9053237" cy="475132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4419600" y="1828800"/>
            <a:ext cx="4057521" cy="369332"/>
          </a:xfrm>
          <a:prstGeom prst="rect">
            <a:avLst/>
          </a:prstGeom>
          <a:noFill/>
        </p:spPr>
        <p:txBody>
          <a:bodyPr wrap="none" rtlCol="0">
            <a:spAutoFit/>
          </a:bodyPr>
          <a:lstStyle/>
          <a:p>
            <a:r>
              <a:rPr lang="de-DE" b="1" dirty="0"/>
              <a:t> Prognosen und Lockerungseffekte</a:t>
            </a:r>
            <a:endParaRPr lang="de-DE" dirty="0"/>
          </a:p>
        </p:txBody>
      </p:sp>
      <p:sp>
        <p:nvSpPr>
          <p:cNvPr id="3" name="Rectangle 2">
            <a:extLst>
              <a:ext uri="{FF2B5EF4-FFF2-40B4-BE49-F238E27FC236}">
                <a16:creationId xmlns:a16="http://schemas.microsoft.com/office/drawing/2014/main" id="{1A5DC0C6-3BDB-4E26-81B7-002C71CCA10C}"/>
              </a:ext>
            </a:extLst>
          </p:cNvPr>
          <p:cNvSpPr>
            <a:spLocks noChangeArrowheads="1"/>
          </p:cNvSpPr>
          <p:nvPr/>
        </p:nvSpPr>
        <p:spPr bwMode="auto">
          <a:xfrm>
            <a:off x="381000" y="23187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7147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4419600" y="1828800"/>
            <a:ext cx="4057521" cy="369332"/>
          </a:xfrm>
          <a:prstGeom prst="rect">
            <a:avLst/>
          </a:prstGeom>
          <a:noFill/>
        </p:spPr>
        <p:txBody>
          <a:bodyPr wrap="none" rtlCol="0">
            <a:spAutoFit/>
          </a:bodyPr>
          <a:lstStyle/>
          <a:p>
            <a:r>
              <a:rPr lang="de-DE" b="1" dirty="0"/>
              <a:t> Prognosen und Lockerungseffekte</a:t>
            </a:r>
            <a:endParaRPr lang="de-DE" dirty="0"/>
          </a:p>
        </p:txBody>
      </p:sp>
      <p:sp>
        <p:nvSpPr>
          <p:cNvPr id="3" name="Rectangle 2">
            <a:extLst>
              <a:ext uri="{FF2B5EF4-FFF2-40B4-BE49-F238E27FC236}">
                <a16:creationId xmlns:a16="http://schemas.microsoft.com/office/drawing/2014/main" id="{1A5DC0C6-3BDB-4E26-81B7-002C71CCA10C}"/>
              </a:ext>
            </a:extLst>
          </p:cNvPr>
          <p:cNvSpPr>
            <a:spLocks noChangeArrowheads="1"/>
          </p:cNvSpPr>
          <p:nvPr/>
        </p:nvSpPr>
        <p:spPr bwMode="auto">
          <a:xfrm>
            <a:off x="381000" y="23187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mc:AlternateContent xmlns:mc="http://schemas.openxmlformats.org/markup-compatibility/2006" xmlns:a14="http://schemas.microsoft.com/office/drawing/2010/main">
        <mc:Choice Requires="a14">
          <p:sp>
            <p:nvSpPr>
              <p:cNvPr id="6" name="Rechteck 5">
                <a:extLst>
                  <a:ext uri="{FF2B5EF4-FFF2-40B4-BE49-F238E27FC236}">
                    <a16:creationId xmlns:a16="http://schemas.microsoft.com/office/drawing/2014/main" id="{2D6CCA15-C665-4B1C-AA99-3A2B68EF8D7A}"/>
                  </a:ext>
                </a:extLst>
              </p:cNvPr>
              <p:cNvSpPr/>
              <p:nvPr/>
            </p:nvSpPr>
            <p:spPr>
              <a:xfrm>
                <a:off x="377825" y="2209800"/>
                <a:ext cx="8689975" cy="3970318"/>
              </a:xfrm>
              <a:prstGeom prst="rect">
                <a:avLst/>
              </a:prstGeom>
            </p:spPr>
            <p:txBody>
              <a:bodyPr wrap="square">
                <a:spAutoFit/>
              </a:bodyPr>
              <a:lstStyle/>
              <a:p>
                <a:pPr marL="285750" indent="-285750">
                  <a:buFont typeface="Arial" panose="020B0604020202020204" pitchFamily="34" charset="0"/>
                  <a:buChar char="•"/>
                </a:pPr>
                <a:r>
                  <a:rPr lang="de-DE" dirty="0">
                    <a:latin typeface="Arial" panose="020B0604020202020204" pitchFamily="34" charset="0"/>
                    <a:ea typeface="Calibri" panose="020F0502020204030204" pitchFamily="34" charset="0"/>
                  </a:rPr>
                  <a:t>Abbildung auf vorheriger Folie zeigt die Prävalenz</a:t>
                </a:r>
              </a:p>
              <a:p>
                <a:pPr marL="742950" lvl="1" indent="-285750">
                  <a:buFont typeface="Courier New" panose="02070309020205020404" pitchFamily="49" charset="0"/>
                  <a:buChar char="o"/>
                </a:pPr>
                <a:r>
                  <a:rPr lang="de-DE" dirty="0">
                    <a:latin typeface="Arial" panose="020B0604020202020204" pitchFamily="34" charset="0"/>
                    <a:ea typeface="Calibri" panose="020F0502020204030204" pitchFamily="34" charset="0"/>
                  </a:rPr>
                  <a:t>Verlauf von Covid-19 ohne jegliche Beschränkungen (rote Kurve)</a:t>
                </a:r>
              </a:p>
              <a:p>
                <a:pPr marL="742950" lvl="1" indent="-285750">
                  <a:buFont typeface="Courier New" panose="02070309020205020404" pitchFamily="49" charset="0"/>
                  <a:buChar char="o"/>
                </a:pPr>
                <a:r>
                  <a:rPr lang="de-DE" dirty="0">
                    <a:latin typeface="Arial" panose="020B0604020202020204" pitchFamily="34" charset="0"/>
                    <a:ea typeface="Calibri" panose="020F0502020204030204" pitchFamily="34" charset="0"/>
                  </a:rPr>
                  <a:t>mit Kontaktsperren wie vom 16. März bis 19. April in Kraft (gelbe Kurve) und</a:t>
                </a:r>
              </a:p>
              <a:p>
                <a:pPr marL="742950" lvl="1" indent="-285750">
                  <a:buFont typeface="Courier New" panose="02070309020205020404" pitchFamily="49" charset="0"/>
                  <a:buChar char="o"/>
                </a:pPr>
                <a:r>
                  <a:rPr lang="de-DE" dirty="0">
                    <a:latin typeface="Arial" panose="020B0604020202020204" pitchFamily="34" charset="0"/>
                    <a:ea typeface="Calibri" panose="020F0502020204030204" pitchFamily="34" charset="0"/>
                  </a:rPr>
                  <a:t>mögliches Szenario für die Zeit ab 27. April (grüne Kurve)</a:t>
                </a:r>
              </a:p>
              <a:p>
                <a:pPr marL="742950" lvl="1" indent="-285750">
                  <a:buFont typeface="Courier New" panose="02070309020205020404" pitchFamily="49" charset="0"/>
                  <a:buChar char="o"/>
                </a:pPr>
                <a:endParaRPr lang="de-DE" dirty="0">
                  <a:latin typeface="Arial" panose="020B0604020202020204" pitchFamily="34" charset="0"/>
                </a:endParaRPr>
              </a:p>
              <a:p>
                <a:pPr marL="285750" indent="-285750">
                  <a:buFont typeface="Arial" panose="020B0604020202020204" pitchFamily="34" charset="0"/>
                  <a:buChar char="•"/>
                </a:pPr>
                <a:r>
                  <a:rPr lang="de-DE" dirty="0"/>
                  <a:t>Details</a:t>
                </a:r>
              </a:p>
              <a:p>
                <a:pPr marL="742950" lvl="1" indent="-285750">
                  <a:buFont typeface="Courier New" panose="02070309020205020404" pitchFamily="49" charset="0"/>
                  <a:buChar char="o"/>
                </a:pPr>
                <a:r>
                  <a:rPr lang="de-DE" dirty="0"/>
                  <a:t>Rote Kurve zeigt Prävalenz, also die Anzahl der gleichzeitig Erkrankten, für „optimistisches Hubei-Szenario“ (Donsimoni et al. 2020 </a:t>
                </a:r>
                <a:r>
                  <a:rPr lang="de-DE" dirty="0" err="1"/>
                  <a:t>a,b</a:t>
                </a:r>
                <a:r>
                  <a:rPr lang="de-DE" dirty="0"/>
                  <a:t>)</a:t>
                </a:r>
              </a:p>
              <a:p>
                <a:pPr marL="742950" lvl="1" indent="-285750">
                  <a:buFont typeface="Courier New" panose="02070309020205020404" pitchFamily="49" charset="0"/>
                  <a:buChar char="o"/>
                </a:pPr>
                <a:r>
                  <a:rPr lang="de-DE" dirty="0"/>
                  <a:t>Prävalenz liegt in der Spitze bei 200.000 Patienten</a:t>
                </a:r>
              </a:p>
              <a:p>
                <a:pPr marL="742950" lvl="1" indent="-285750">
                  <a:buFont typeface="Courier New" panose="02070309020205020404" pitchFamily="49" charset="0"/>
                  <a:buChar char="o"/>
                </a:pPr>
                <a:r>
                  <a:rPr lang="de-DE" dirty="0"/>
                  <a:t>In weniger optimistischen Szenarien sind Zahlen um Faktor 5 höher</a:t>
                </a:r>
              </a:p>
              <a:p>
                <a:pPr marL="742950" lvl="1" indent="-285750">
                  <a:buFont typeface="Courier New" panose="02070309020205020404" pitchFamily="49" charset="0"/>
                  <a:buChar char="o"/>
                </a:pPr>
                <a:r>
                  <a:rPr lang="de-DE" dirty="0"/>
                  <a:t>GPM seit dem 16. März (gelbe Kurve) zeigt erhebliche Abflachung</a:t>
                </a:r>
              </a:p>
              <a:p>
                <a:pPr marL="742950" lvl="1" indent="-285750">
                  <a:buFont typeface="Courier New" panose="02070309020205020404" pitchFamily="49" charset="0"/>
                  <a:buChar char="o"/>
                </a:pPr>
                <a:r>
                  <a:rPr lang="de-DE" dirty="0"/>
                  <a:t>Gelber Verlauf mit vorliegenden Daten bestimmt und konsistent mit der </a:t>
                </a:r>
                <a:r>
                  <a:rPr lang="de-DE" dirty="0" err="1"/>
                  <a:t>Gompertzkurvenschätzung</a:t>
                </a:r>
                <a:r>
                  <a:rPr lang="de-DE" dirty="0"/>
                  <a:t> oben (keine Annahme bezüglich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𝜌</m:t>
                        </m:r>
                      </m:e>
                    </m:acc>
                  </m:oMath>
                </a14:m>
                <a:r>
                  <a:rPr lang="de-DE" dirty="0"/>
                  <a:t>)</a:t>
                </a:r>
                <a:endParaRPr lang="de-DE" sz="1600" dirty="0"/>
              </a:p>
              <a:p>
                <a:pPr marL="742950" lvl="1" indent="-285750">
                  <a:buFont typeface="Courier New" panose="02070309020205020404" pitchFamily="49" charset="0"/>
                  <a:buChar char="o"/>
                </a:pPr>
                <a:r>
                  <a:rPr lang="de-DE" dirty="0"/>
                  <a:t>Die grüne Linie zeigt mögliche „zweite Welle“ ab 27. April </a:t>
                </a:r>
                <a:endParaRPr lang="de-DE" dirty="0">
                  <a:latin typeface="Arial" panose="020B0604020202020204" pitchFamily="34" charset="0"/>
                </a:endParaRPr>
              </a:p>
            </p:txBody>
          </p:sp>
        </mc:Choice>
        <mc:Fallback xmlns="">
          <p:sp>
            <p:nvSpPr>
              <p:cNvPr id="6" name="Rechteck 5">
                <a:extLst>
                  <a:ext uri="{FF2B5EF4-FFF2-40B4-BE49-F238E27FC236}">
                    <a16:creationId xmlns:a16="http://schemas.microsoft.com/office/drawing/2014/main" id="{2D6CCA15-C665-4B1C-AA99-3A2B68EF8D7A}"/>
                  </a:ext>
                </a:extLst>
              </p:cNvPr>
              <p:cNvSpPr>
                <a:spLocks noRot="1" noChangeAspect="1" noMove="1" noResize="1" noEditPoints="1" noAdjustHandles="1" noChangeArrowheads="1" noChangeShapeType="1" noTextEdit="1"/>
              </p:cNvSpPr>
              <p:nvPr/>
            </p:nvSpPr>
            <p:spPr>
              <a:xfrm>
                <a:off x="377825" y="2209800"/>
                <a:ext cx="8689975" cy="3970318"/>
              </a:xfrm>
              <a:prstGeom prst="rect">
                <a:avLst/>
              </a:prstGeom>
              <a:blipFill>
                <a:blip r:embed="rId5"/>
                <a:stretch>
                  <a:fillRect l="-491" t="-922" b="-1536"/>
                </a:stretch>
              </a:blipFill>
            </p:spPr>
            <p:txBody>
              <a:bodyPr/>
              <a:lstStyle/>
              <a:p>
                <a:r>
                  <a:rPr lang="de-DE">
                    <a:noFill/>
                  </a:rPr>
                  <a:t> </a:t>
                </a:r>
              </a:p>
            </p:txBody>
          </p:sp>
        </mc:Fallback>
      </mc:AlternateContent>
    </p:spTree>
    <p:extLst>
      <p:ext uri="{BB962C8B-B14F-4D97-AF65-F5344CB8AC3E}">
        <p14:creationId xmlns:p14="http://schemas.microsoft.com/office/powerpoint/2010/main" val="3044252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4759752" y="1828800"/>
            <a:ext cx="3698448" cy="369332"/>
          </a:xfrm>
          <a:prstGeom prst="rect">
            <a:avLst/>
          </a:prstGeom>
          <a:noFill/>
        </p:spPr>
        <p:txBody>
          <a:bodyPr wrap="none" rtlCol="0">
            <a:spAutoFit/>
          </a:bodyPr>
          <a:lstStyle/>
          <a:p>
            <a:r>
              <a:rPr lang="de-DE" b="1" dirty="0"/>
              <a:t> Effekte auf Bundesländerebene</a:t>
            </a:r>
            <a:endParaRPr lang="de-DE" dirty="0"/>
          </a:p>
        </p:txBody>
      </p:sp>
      <p:sp>
        <p:nvSpPr>
          <p:cNvPr id="3" name="Rectangle 2">
            <a:extLst>
              <a:ext uri="{FF2B5EF4-FFF2-40B4-BE49-F238E27FC236}">
                <a16:creationId xmlns:a16="http://schemas.microsoft.com/office/drawing/2014/main" id="{1A5DC0C6-3BDB-4E26-81B7-002C71CCA10C}"/>
              </a:ext>
            </a:extLst>
          </p:cNvPr>
          <p:cNvSpPr>
            <a:spLocks noChangeArrowheads="1"/>
          </p:cNvSpPr>
          <p:nvPr/>
        </p:nvSpPr>
        <p:spPr bwMode="auto">
          <a:xfrm>
            <a:off x="381000" y="23187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048037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4759752" y="1828800"/>
            <a:ext cx="3698448" cy="369332"/>
          </a:xfrm>
          <a:prstGeom prst="rect">
            <a:avLst/>
          </a:prstGeom>
          <a:noFill/>
        </p:spPr>
        <p:txBody>
          <a:bodyPr wrap="none" rtlCol="0">
            <a:spAutoFit/>
          </a:bodyPr>
          <a:lstStyle/>
          <a:p>
            <a:r>
              <a:rPr lang="de-DE" b="1" dirty="0"/>
              <a:t> Effekte auf Bundesländerebene</a:t>
            </a:r>
            <a:endParaRPr lang="de-DE" dirty="0"/>
          </a:p>
        </p:txBody>
      </p:sp>
      <p:sp>
        <p:nvSpPr>
          <p:cNvPr id="3" name="Rectangle 2">
            <a:extLst>
              <a:ext uri="{FF2B5EF4-FFF2-40B4-BE49-F238E27FC236}">
                <a16:creationId xmlns:a16="http://schemas.microsoft.com/office/drawing/2014/main" id="{1A5DC0C6-3BDB-4E26-81B7-002C71CCA10C}"/>
              </a:ext>
            </a:extLst>
          </p:cNvPr>
          <p:cNvSpPr>
            <a:spLocks noChangeArrowheads="1"/>
          </p:cNvSpPr>
          <p:nvPr/>
        </p:nvSpPr>
        <p:spPr bwMode="auto">
          <a:xfrm>
            <a:off x="381000" y="23187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1" name="Grafik 10">
            <a:extLst>
              <a:ext uri="{FF2B5EF4-FFF2-40B4-BE49-F238E27FC236}">
                <a16:creationId xmlns:a16="http://schemas.microsoft.com/office/drawing/2014/main" id="{80DE43BB-F204-4216-8724-F5DBCC0F8D3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85800" y="2198132"/>
            <a:ext cx="6553200" cy="4355068"/>
          </a:xfrm>
          <a:prstGeom prst="rect">
            <a:avLst/>
          </a:prstGeom>
        </p:spPr>
      </p:pic>
    </p:spTree>
    <p:extLst>
      <p:ext uri="{BB962C8B-B14F-4D97-AF65-F5344CB8AC3E}">
        <p14:creationId xmlns:p14="http://schemas.microsoft.com/office/powerpoint/2010/main" val="3684130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4759752" y="1828800"/>
            <a:ext cx="3698448" cy="369332"/>
          </a:xfrm>
          <a:prstGeom prst="rect">
            <a:avLst/>
          </a:prstGeom>
          <a:noFill/>
        </p:spPr>
        <p:txBody>
          <a:bodyPr wrap="none" rtlCol="0">
            <a:spAutoFit/>
          </a:bodyPr>
          <a:lstStyle/>
          <a:p>
            <a:r>
              <a:rPr lang="de-DE" b="1" dirty="0"/>
              <a:t> Effekte auf Bundesländerebene</a:t>
            </a:r>
            <a:endParaRPr lang="de-DE" dirty="0"/>
          </a:p>
        </p:txBody>
      </p:sp>
      <p:sp>
        <p:nvSpPr>
          <p:cNvPr id="3" name="Rectangle 2">
            <a:extLst>
              <a:ext uri="{FF2B5EF4-FFF2-40B4-BE49-F238E27FC236}">
                <a16:creationId xmlns:a16="http://schemas.microsoft.com/office/drawing/2014/main" id="{1A5DC0C6-3BDB-4E26-81B7-002C71CCA10C}"/>
              </a:ext>
            </a:extLst>
          </p:cNvPr>
          <p:cNvSpPr>
            <a:spLocks noChangeArrowheads="1"/>
          </p:cNvSpPr>
          <p:nvPr/>
        </p:nvSpPr>
        <p:spPr bwMode="auto">
          <a:xfrm>
            <a:off x="381000" y="23187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Textfeld 5">
            <a:extLst>
              <a:ext uri="{FF2B5EF4-FFF2-40B4-BE49-F238E27FC236}">
                <a16:creationId xmlns:a16="http://schemas.microsoft.com/office/drawing/2014/main" id="{31BD310F-E35E-4E61-B635-B4711CDED418}"/>
              </a:ext>
            </a:extLst>
          </p:cNvPr>
          <p:cNvSpPr txBox="1"/>
          <p:nvPr/>
        </p:nvSpPr>
        <p:spPr>
          <a:xfrm>
            <a:off x="533400" y="2667000"/>
            <a:ext cx="8090676" cy="2308324"/>
          </a:xfrm>
          <a:prstGeom prst="rect">
            <a:avLst/>
          </a:prstGeom>
          <a:noFill/>
        </p:spPr>
        <p:txBody>
          <a:bodyPr wrap="none" rtlCol="0">
            <a:spAutoFit/>
          </a:bodyPr>
          <a:lstStyle/>
          <a:p>
            <a:pPr marL="285750" indent="-285750">
              <a:buFont typeface="Arial" panose="020B0604020202020204" pitchFamily="34" charset="0"/>
              <a:buChar char="•"/>
            </a:pPr>
            <a:r>
              <a:rPr lang="de-DE" dirty="0" err="1"/>
              <a:t>Gompertzkurven</a:t>
            </a:r>
            <a:r>
              <a:rPr lang="de-DE" dirty="0"/>
              <a:t> können für einzelne Bundeländer geschätzt werden</a:t>
            </a:r>
          </a:p>
          <a:p>
            <a:pPr marL="285750" indent="-285750">
              <a:buFont typeface="Arial" panose="020B0604020202020204" pitchFamily="34" charset="0"/>
              <a:buChar char="•"/>
            </a:pPr>
            <a:r>
              <a:rPr lang="de-DE" dirty="0"/>
              <a:t>Vertikale Achse zeigt (je) infiziert Gemeldete pro 100.000 Einwohnern</a:t>
            </a:r>
          </a:p>
          <a:p>
            <a:pPr marL="285750" indent="-285750">
              <a:buFont typeface="Arial" panose="020B0604020202020204" pitchFamily="34" charset="0"/>
              <a:buChar char="•"/>
            </a:pPr>
            <a:r>
              <a:rPr lang="de-DE" dirty="0"/>
              <a:t>Prognose ergibt Basisszenario für jedes Bundesland</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Fügt man zu Prognose aktuelle Beobachtungen (bis 23. April) hinzu</a:t>
            </a:r>
          </a:p>
          <a:p>
            <a:pPr marL="742950" lvl="1" indent="-285750">
              <a:buFont typeface="Courier New" panose="02070309020205020404" pitchFamily="49" charset="0"/>
              <a:buChar char="o"/>
            </a:pPr>
            <a:r>
              <a:rPr lang="de-DE" dirty="0"/>
              <a:t>zeigt sich die nächste Abbildung und (vor allem)</a:t>
            </a:r>
          </a:p>
          <a:p>
            <a:pPr marL="742950" lvl="1" indent="-285750">
              <a:buFont typeface="Courier New" panose="02070309020205020404" pitchFamily="49" charset="0"/>
              <a:buChar char="o"/>
            </a:pPr>
            <a:r>
              <a:rPr lang="de-DE" dirty="0"/>
              <a:t>Inwieweit Länder nach Lockerungsmaßnahmen vom „was wäre wenn“</a:t>
            </a:r>
            <a:br>
              <a:rPr lang="de-DE" dirty="0"/>
            </a:br>
            <a:r>
              <a:rPr lang="de-DE" dirty="0"/>
              <a:t>Szenario abweichen</a:t>
            </a:r>
          </a:p>
        </p:txBody>
      </p:sp>
    </p:spTree>
    <p:extLst>
      <p:ext uri="{BB962C8B-B14F-4D97-AF65-F5344CB8AC3E}">
        <p14:creationId xmlns:p14="http://schemas.microsoft.com/office/powerpoint/2010/main" val="3711124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4759752" y="1828800"/>
            <a:ext cx="3698448" cy="369332"/>
          </a:xfrm>
          <a:prstGeom prst="rect">
            <a:avLst/>
          </a:prstGeom>
          <a:noFill/>
        </p:spPr>
        <p:txBody>
          <a:bodyPr wrap="none" rtlCol="0">
            <a:spAutoFit/>
          </a:bodyPr>
          <a:lstStyle/>
          <a:p>
            <a:r>
              <a:rPr lang="de-DE" b="1" dirty="0"/>
              <a:t> Effekte auf Bundesländerebene</a:t>
            </a:r>
            <a:endParaRPr lang="de-DE" dirty="0"/>
          </a:p>
        </p:txBody>
      </p:sp>
      <p:sp>
        <p:nvSpPr>
          <p:cNvPr id="3" name="Rectangle 2">
            <a:extLst>
              <a:ext uri="{FF2B5EF4-FFF2-40B4-BE49-F238E27FC236}">
                <a16:creationId xmlns:a16="http://schemas.microsoft.com/office/drawing/2014/main" id="{1A5DC0C6-3BDB-4E26-81B7-002C71CCA10C}"/>
              </a:ext>
            </a:extLst>
          </p:cNvPr>
          <p:cNvSpPr>
            <a:spLocks noChangeArrowheads="1"/>
          </p:cNvSpPr>
          <p:nvPr/>
        </p:nvSpPr>
        <p:spPr bwMode="auto">
          <a:xfrm>
            <a:off x="381000" y="23187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2" name="Grafik 11">
            <a:extLst>
              <a:ext uri="{FF2B5EF4-FFF2-40B4-BE49-F238E27FC236}">
                <a16:creationId xmlns:a16="http://schemas.microsoft.com/office/drawing/2014/main" id="{B7C3C877-4310-4C1F-9482-DBFDFE9146A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62001" y="2160617"/>
            <a:ext cx="6629400" cy="4388991"/>
          </a:xfrm>
          <a:prstGeom prst="rect">
            <a:avLst/>
          </a:prstGeom>
        </p:spPr>
      </p:pic>
    </p:spTree>
    <p:extLst>
      <p:ext uri="{BB962C8B-B14F-4D97-AF65-F5344CB8AC3E}">
        <p14:creationId xmlns:p14="http://schemas.microsoft.com/office/powerpoint/2010/main" val="2692086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801716" cy="400110"/>
          </a:xfrm>
          <a:prstGeom prst="rect">
            <a:avLst/>
          </a:prstGeom>
        </p:spPr>
        <p:txBody>
          <a:bodyPr wrap="none">
            <a:spAutoFit/>
          </a:bodyPr>
          <a:lstStyle/>
          <a:p>
            <a:r>
              <a:rPr lang="de-DE" sz="2000" b="1" dirty="0"/>
              <a:t>4. Aktuelle Prognose und Evaluation von GPM</a:t>
            </a:r>
            <a:endParaRPr lang="de-DE" sz="2000" dirty="0"/>
          </a:p>
        </p:txBody>
      </p:sp>
      <p:sp>
        <p:nvSpPr>
          <p:cNvPr id="2" name="Textfeld 1">
            <a:extLst>
              <a:ext uri="{FF2B5EF4-FFF2-40B4-BE49-F238E27FC236}">
                <a16:creationId xmlns:a16="http://schemas.microsoft.com/office/drawing/2014/main" id="{923378D0-1B0E-479E-B003-0F709A27A062}"/>
              </a:ext>
            </a:extLst>
          </p:cNvPr>
          <p:cNvSpPr txBox="1"/>
          <p:nvPr/>
        </p:nvSpPr>
        <p:spPr>
          <a:xfrm>
            <a:off x="4759752" y="1828800"/>
            <a:ext cx="3698448" cy="369332"/>
          </a:xfrm>
          <a:prstGeom prst="rect">
            <a:avLst/>
          </a:prstGeom>
          <a:noFill/>
        </p:spPr>
        <p:txBody>
          <a:bodyPr wrap="none" rtlCol="0">
            <a:spAutoFit/>
          </a:bodyPr>
          <a:lstStyle/>
          <a:p>
            <a:r>
              <a:rPr lang="de-DE" b="1" dirty="0"/>
              <a:t> Effekte auf Bundesländerebene</a:t>
            </a:r>
            <a:endParaRPr lang="de-DE" dirty="0"/>
          </a:p>
        </p:txBody>
      </p:sp>
      <p:sp>
        <p:nvSpPr>
          <p:cNvPr id="3" name="Rectangle 2">
            <a:extLst>
              <a:ext uri="{FF2B5EF4-FFF2-40B4-BE49-F238E27FC236}">
                <a16:creationId xmlns:a16="http://schemas.microsoft.com/office/drawing/2014/main" id="{1A5DC0C6-3BDB-4E26-81B7-002C71CCA10C}"/>
              </a:ext>
            </a:extLst>
          </p:cNvPr>
          <p:cNvSpPr>
            <a:spLocks noChangeArrowheads="1"/>
          </p:cNvSpPr>
          <p:nvPr/>
        </p:nvSpPr>
        <p:spPr bwMode="auto">
          <a:xfrm>
            <a:off x="381000" y="23187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Textfeld 5">
            <a:extLst>
              <a:ext uri="{FF2B5EF4-FFF2-40B4-BE49-F238E27FC236}">
                <a16:creationId xmlns:a16="http://schemas.microsoft.com/office/drawing/2014/main" id="{31BD310F-E35E-4E61-B635-B4711CDED418}"/>
              </a:ext>
            </a:extLst>
          </p:cNvPr>
          <p:cNvSpPr txBox="1"/>
          <p:nvPr/>
        </p:nvSpPr>
        <p:spPr>
          <a:xfrm>
            <a:off x="533400" y="2667000"/>
            <a:ext cx="8103500" cy="2862322"/>
          </a:xfrm>
          <a:prstGeom prst="rect">
            <a:avLst/>
          </a:prstGeom>
          <a:noFill/>
        </p:spPr>
        <p:txBody>
          <a:bodyPr wrap="none" rtlCol="0">
            <a:spAutoFit/>
          </a:bodyPr>
          <a:lstStyle/>
          <a:p>
            <a:pPr marL="285750" indent="-285750">
              <a:buFont typeface="Arial" panose="020B0604020202020204" pitchFamily="34" charset="0"/>
              <a:buChar char="•"/>
            </a:pPr>
            <a:r>
              <a:rPr lang="de-DE" dirty="0"/>
              <a:t>Führen zwischen Bundesländern (teilweise Kreisen) unterschiedliche GPM</a:t>
            </a:r>
            <a:br>
              <a:rPr lang="de-DE" dirty="0"/>
            </a:br>
            <a:r>
              <a:rPr lang="de-DE" dirty="0"/>
              <a:t>zu unterschiedlichen Abweichungen von „Basisszenario“?</a:t>
            </a:r>
          </a:p>
          <a:p>
            <a:pPr marL="285750" indent="-285750">
              <a:buFont typeface="Arial" panose="020B0604020202020204" pitchFamily="34" charset="0"/>
              <a:buChar char="•"/>
            </a:pPr>
            <a:r>
              <a:rPr lang="de-DE" dirty="0"/>
              <a:t>Bewertung mit 3 Beobachtungen seit Prognose nicht möglich</a:t>
            </a:r>
          </a:p>
          <a:p>
            <a:pPr marL="285750" indent="-285750">
              <a:buFont typeface="Arial" panose="020B0604020202020204" pitchFamily="34" charset="0"/>
              <a:buChar char="•"/>
            </a:pPr>
            <a:r>
              <a:rPr lang="de-DE" dirty="0"/>
              <a:t>Auf weitere Daten warten</a:t>
            </a:r>
          </a:p>
          <a:p>
            <a:pPr marL="285750" indent="-285750">
              <a:buFont typeface="Arial" panose="020B0604020202020204" pitchFamily="34" charset="0"/>
              <a:buChar char="•"/>
            </a:pPr>
            <a:r>
              <a:rPr lang="de-DE" dirty="0"/>
              <a:t>Strukturbruchtests durchführen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Wo stehen wir heute?</a:t>
            </a:r>
          </a:p>
          <a:p>
            <a:pPr marL="742950" lvl="1" indent="-285750">
              <a:buFont typeface="Courier New" panose="02070309020205020404" pitchFamily="49" charset="0"/>
              <a:buChar char="o"/>
            </a:pPr>
            <a:r>
              <a:rPr lang="de-DE" dirty="0"/>
              <a:t>Diff-in-Diff Schätzung durch detaillierte Betrachtung auf Kreisebene</a:t>
            </a:r>
          </a:p>
          <a:p>
            <a:pPr marL="742950" lvl="1" indent="-285750">
              <a:buFont typeface="Courier New" panose="02070309020205020404" pitchFamily="49" charset="0"/>
              <a:buChar char="o"/>
            </a:pPr>
            <a:r>
              <a:rPr lang="de-DE" dirty="0"/>
              <a:t>Räumliche Regressionen (mit Reinhold </a:t>
            </a:r>
            <a:r>
              <a:rPr lang="de-DE" dirty="0" err="1"/>
              <a:t>Kosfeld</a:t>
            </a:r>
            <a:r>
              <a:rPr lang="de-DE" dirty="0"/>
              <a:t> et al.)</a:t>
            </a:r>
          </a:p>
          <a:p>
            <a:pPr marL="742950" lvl="1" indent="-285750">
              <a:buFont typeface="Courier New" panose="02070309020205020404" pitchFamily="49" charset="0"/>
              <a:buChar char="o"/>
            </a:pPr>
            <a:r>
              <a:rPr lang="de-DE" dirty="0"/>
              <a:t>Untersuchung Verordnungen von GPM auf Kreisebene</a:t>
            </a:r>
          </a:p>
        </p:txBody>
      </p:sp>
    </p:spTree>
    <p:extLst>
      <p:ext uri="{BB962C8B-B14F-4D97-AF65-F5344CB8AC3E}">
        <p14:creationId xmlns:p14="http://schemas.microsoft.com/office/powerpoint/2010/main" val="3271498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5341527" cy="400110"/>
          </a:xfrm>
          <a:prstGeom prst="rect">
            <a:avLst/>
          </a:prstGeom>
        </p:spPr>
        <p:txBody>
          <a:bodyPr wrap="none">
            <a:spAutoFit/>
          </a:bodyPr>
          <a:lstStyle/>
          <a:p>
            <a:r>
              <a:rPr lang="de-DE" sz="2000" b="1" dirty="0"/>
              <a:t>5   Medizinische und ökonomische Kosten</a:t>
            </a:r>
            <a:endParaRPr lang="de-DE" sz="2000" dirty="0"/>
          </a:p>
        </p:txBody>
      </p:sp>
      <p:sp>
        <p:nvSpPr>
          <p:cNvPr id="3" name="Textfeld 2">
            <a:extLst>
              <a:ext uri="{FF2B5EF4-FFF2-40B4-BE49-F238E27FC236}">
                <a16:creationId xmlns:a16="http://schemas.microsoft.com/office/drawing/2014/main" id="{9E871A1A-13A1-4813-82D5-30709A3E5305}"/>
              </a:ext>
            </a:extLst>
          </p:cNvPr>
          <p:cNvSpPr txBox="1"/>
          <p:nvPr/>
        </p:nvSpPr>
        <p:spPr>
          <a:xfrm>
            <a:off x="381000" y="1828800"/>
            <a:ext cx="8432758" cy="4801314"/>
          </a:xfrm>
          <a:prstGeom prst="rect">
            <a:avLst/>
          </a:prstGeom>
          <a:noFill/>
        </p:spPr>
        <p:txBody>
          <a:bodyPr wrap="none" rtlCol="0">
            <a:spAutoFit/>
          </a:bodyPr>
          <a:lstStyle/>
          <a:p>
            <a:pPr marL="285750" indent="-285750">
              <a:buFont typeface="Arial" panose="020B0604020202020204" pitchFamily="34" charset="0"/>
              <a:buChar char="•"/>
            </a:pPr>
            <a:r>
              <a:rPr lang="de-DE" dirty="0"/>
              <a:t>Anstelle einer Zusammenfassung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Starren wir auf Covid-19 „wie die Kaninchen auf die Schlange“ (UM Mainz)?</a:t>
            </a:r>
          </a:p>
          <a:p>
            <a:pPr marL="285750" indent="-285750">
              <a:buFont typeface="Arial" panose="020B0604020202020204" pitchFamily="34" charset="0"/>
              <a:buChar char="•"/>
            </a:pPr>
            <a:r>
              <a:rPr lang="de-DE" dirty="0"/>
              <a:t>Nicht „Covid-19-Erkrankte gegen Arbeitslose ausspielen“ aber</a:t>
            </a:r>
          </a:p>
          <a:p>
            <a:pPr marL="742950" lvl="1" indent="-285750">
              <a:buFont typeface="Courier New" panose="02070309020205020404" pitchFamily="49" charset="0"/>
              <a:buChar char="o"/>
            </a:pPr>
            <a:r>
              <a:rPr lang="de-DE" dirty="0"/>
              <a:t>sind öffentlichen und privaten Reaktionen angemessen oder übertrieben?</a:t>
            </a:r>
          </a:p>
          <a:p>
            <a:pPr marL="742950" lvl="1" indent="-285750">
              <a:buFont typeface="Courier New" panose="02070309020205020404" pitchFamily="49" charset="0"/>
              <a:buChar char="o"/>
            </a:pPr>
            <a:r>
              <a:rPr lang="de-DE" dirty="0"/>
              <a:t>Problem tägliche Verfügbarkeit der Anzahl der gemeldet Infizierten</a:t>
            </a:r>
          </a:p>
          <a:p>
            <a:pPr marL="742950" lvl="1" indent="-285750">
              <a:buFont typeface="Courier New" panose="02070309020205020404" pitchFamily="49" charset="0"/>
              <a:buChar char="o"/>
            </a:pPr>
            <a:r>
              <a:rPr lang="de-DE" dirty="0"/>
              <a:t>Fokussierung auf dieses Phänomen</a:t>
            </a:r>
          </a:p>
          <a:p>
            <a:pPr marL="742950" lvl="1" indent="-285750">
              <a:buFont typeface="Courier New" panose="02070309020205020404" pitchFamily="49" charset="0"/>
              <a:buChar char="o"/>
            </a:pPr>
            <a:endParaRPr lang="de-DE" dirty="0"/>
          </a:p>
          <a:p>
            <a:pPr marL="285750" indent="-285750">
              <a:buFont typeface="Arial" panose="020B0604020202020204" pitchFamily="34" charset="0"/>
              <a:buChar char="•"/>
            </a:pPr>
            <a:r>
              <a:rPr lang="de-DE" dirty="0"/>
              <a:t>Es liegen keine vergleichbaren täglichen Kenngrößen vor für </a:t>
            </a:r>
          </a:p>
          <a:p>
            <a:pPr marL="742950" lvl="1" indent="-285750">
              <a:buFont typeface="Courier New" panose="02070309020205020404" pitchFamily="49" charset="0"/>
              <a:buChar char="o"/>
            </a:pPr>
            <a:r>
              <a:rPr lang="de-DE" dirty="0"/>
              <a:t>wirtschaftliche Kosten oder auch die </a:t>
            </a:r>
          </a:p>
          <a:p>
            <a:pPr marL="742950" lvl="1" indent="-285750">
              <a:buFont typeface="Courier New" panose="02070309020205020404" pitchFamily="49" charset="0"/>
              <a:buChar char="o"/>
            </a:pPr>
            <a:r>
              <a:rPr lang="de-DE" dirty="0"/>
              <a:t>Kosten nicht stattgefundener anderer medizinischer Behandlungen</a:t>
            </a:r>
          </a:p>
          <a:p>
            <a:pPr marL="742950" lvl="1" indent="-285750">
              <a:buFont typeface="Courier New" panose="02070309020205020404" pitchFamily="49" charset="0"/>
              <a:buChar char="o"/>
            </a:pPr>
            <a:endParaRPr lang="de-DE" dirty="0"/>
          </a:p>
          <a:p>
            <a:pPr marL="285750" indent="-285750">
              <a:buFont typeface="Arial" panose="020B0604020202020204" pitchFamily="34" charset="0"/>
              <a:buChar char="•"/>
            </a:pPr>
            <a:r>
              <a:rPr lang="de-DE" dirty="0"/>
              <a:t>Eine Frage der Gewichtung einzelner Aspekte</a:t>
            </a:r>
          </a:p>
          <a:p>
            <a:pPr marL="742950" lvl="1" indent="-285750">
              <a:buFont typeface="Courier New" panose="02070309020205020404" pitchFamily="49" charset="0"/>
              <a:buChar char="o"/>
            </a:pPr>
            <a:r>
              <a:rPr lang="de-DE" dirty="0"/>
              <a:t>ausgefallene Arbeitstage oder qualitätskorrigierte Lebensjahre (QALYs)</a:t>
            </a:r>
          </a:p>
          <a:p>
            <a:pPr marL="742950" lvl="1" indent="-285750">
              <a:buFont typeface="Courier New" panose="02070309020205020404" pitchFamily="49" charset="0"/>
              <a:buChar char="o"/>
            </a:pPr>
            <a:r>
              <a:rPr lang="de-DE" dirty="0"/>
              <a:t>„Wenn ich höre, alles andere habe vor dem Schutz von Leben </a:t>
            </a:r>
            <a:br>
              <a:rPr lang="de-DE" dirty="0"/>
            </a:br>
            <a:r>
              <a:rPr lang="de-DE" dirty="0"/>
              <a:t>zurückzutreten, dann muss ich sagen: Das ist in dieser Absolutheit </a:t>
            </a:r>
            <a:br>
              <a:rPr lang="de-DE" dirty="0"/>
            </a:br>
            <a:r>
              <a:rPr lang="de-DE" dirty="0"/>
              <a:t>nicht richtig.“ (Bundestagspräsident Wolfgang Schäuble, zitiert nach HB)</a:t>
            </a:r>
          </a:p>
        </p:txBody>
      </p:sp>
    </p:spTree>
    <p:extLst>
      <p:ext uri="{BB962C8B-B14F-4D97-AF65-F5344CB8AC3E}">
        <p14:creationId xmlns:p14="http://schemas.microsoft.com/office/powerpoint/2010/main" val="1326698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sp>
        <p:nvSpPr>
          <p:cNvPr id="10" name="Textfeld 2">
            <a:extLst>
              <a:ext uri="{FF2B5EF4-FFF2-40B4-BE49-F238E27FC236}">
                <a16:creationId xmlns:a16="http://schemas.microsoft.com/office/drawing/2014/main" id="{C9BF4AED-551D-4096-856F-248B35D782C6}"/>
              </a:ext>
            </a:extLst>
          </p:cNvPr>
          <p:cNvSpPr txBox="1">
            <a:spLocks noChangeArrowheads="1"/>
          </p:cNvSpPr>
          <p:nvPr/>
        </p:nvSpPr>
        <p:spPr bwMode="auto">
          <a:xfrm>
            <a:off x="381000" y="2971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indent="0" algn="ctr" eaLnBrk="1" hangingPunct="1"/>
            <a:r>
              <a:rPr lang="de-DE" sz="3200" b="1" dirty="0"/>
              <a:t>Vielen Dank für Ihre Aufmerksamkeit</a:t>
            </a:r>
          </a:p>
        </p:txBody>
      </p:sp>
    </p:spTree>
    <p:extLst>
      <p:ext uri="{BB962C8B-B14F-4D97-AF65-F5344CB8AC3E}">
        <p14:creationId xmlns:p14="http://schemas.microsoft.com/office/powerpoint/2010/main" val="179184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7371057" cy="400110"/>
          </a:xfrm>
          <a:prstGeom prst="rect">
            <a:avLst/>
          </a:prstGeom>
        </p:spPr>
        <p:txBody>
          <a:bodyPr wrap="none">
            <a:spAutoFit/>
          </a:bodyPr>
          <a:lstStyle/>
          <a:p>
            <a:r>
              <a:rPr lang="de-DE" sz="2000" b="1" dirty="0"/>
              <a:t>2. Erklärung über Wachstumsprozesse und Strukturbrüche</a:t>
            </a:r>
            <a:endParaRPr lang="de-DE" sz="2000" dirty="0"/>
          </a:p>
        </p:txBody>
      </p:sp>
    </p:spTree>
    <p:extLst>
      <p:ext uri="{BB962C8B-B14F-4D97-AF65-F5344CB8AC3E}">
        <p14:creationId xmlns:p14="http://schemas.microsoft.com/office/powerpoint/2010/main" val="229053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7371057" cy="400110"/>
          </a:xfrm>
          <a:prstGeom prst="rect">
            <a:avLst/>
          </a:prstGeom>
        </p:spPr>
        <p:txBody>
          <a:bodyPr wrap="none">
            <a:spAutoFit/>
          </a:bodyPr>
          <a:lstStyle/>
          <a:p>
            <a:r>
              <a:rPr lang="de-DE" sz="2000" b="1" dirty="0"/>
              <a:t>2. Erklärung über Wachstumsprozesse und Strukturbrüche</a:t>
            </a:r>
            <a:endParaRPr lang="de-DE" sz="2000" dirty="0"/>
          </a:p>
        </p:txBody>
      </p:sp>
      <p:sp>
        <p:nvSpPr>
          <p:cNvPr id="6" name="Rectangle 2">
            <a:extLst>
              <a:ext uri="{FF2B5EF4-FFF2-40B4-BE49-F238E27FC236}">
                <a16:creationId xmlns:a16="http://schemas.microsoft.com/office/drawing/2014/main" id="{59167B66-C404-4CA3-971D-1A1127689D8E}"/>
              </a:ext>
            </a:extLst>
          </p:cNvPr>
          <p:cNvSpPr>
            <a:spLocks noChangeArrowheads="1"/>
          </p:cNvSpPr>
          <p:nvPr/>
        </p:nvSpPr>
        <p:spPr bwMode="auto">
          <a:xfrm>
            <a:off x="423862" y="2157948"/>
            <a:ext cx="844840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Wie kann Verlauf von Covid-19 in Deutschland beschrieben werden?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171450" lvl="0" indent="-171450" eaLnBrk="0" hangingPunct="0">
              <a:buFont typeface="Arial" panose="020B0604020202020204" pitchFamily="34" charset="0"/>
              <a:buChar char="•"/>
            </a:pP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Zeitreihe Robert Koch Institut der gemeldeten Infizierten (</a:t>
            </a:r>
            <a:r>
              <a:rPr lang="de-DE" altLang="de-DE" sz="2000" dirty="0">
                <a:ea typeface="Calibri" panose="020F0502020204030204" pitchFamily="34" charset="0"/>
                <a:cs typeface="Arial" panose="020B0604020202020204" pitchFamily="34" charset="0"/>
              </a:rPr>
              <a:t>SARS-CoV-2</a:t>
            </a: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Anfangstage März geradezu explosionsartige Entwicklung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Tägliche Zuwachsraten häufig über 50% (zuletzt am 12. März)</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2000" dirty="0">
                <a:latin typeface="+mn-lt"/>
                <a:ea typeface="Calibri" panose="020F0502020204030204" pitchFamily="34" charset="0"/>
                <a:cs typeface="Arial" panose="020B0604020202020204" pitchFamily="34" charset="0"/>
              </a:rPr>
              <a:t>Fallen diese Wachstumsraten wenigstens?</a:t>
            </a: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endParaRPr lang="de-DE" altLang="de-DE" sz="2000" dirty="0">
              <a:latin typeface="+mn-lt"/>
              <a:ea typeface="Calibri" panose="020F050202020403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Warum sollten Zuwachsraten über die Zeit abnehmen?</a:t>
            </a:r>
          </a:p>
          <a:p>
            <a:pPr marR="0" lvl="0" algn="l" defTabSz="914400" rtl="0" eaLnBrk="0" fontAlgn="base" latinLnBrk="0" hangingPunct="0">
              <a:lnSpc>
                <a:spcPct val="100000"/>
              </a:lnSpc>
              <a:spcBef>
                <a:spcPct val="0"/>
              </a:spcBef>
              <a:spcAft>
                <a:spcPct val="0"/>
              </a:spcAft>
              <a:buClrTx/>
              <a:buSzTx/>
              <a:tabLst/>
            </a:pP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endParaRPr lang="de-DE" altLang="de-DE" sz="2000" dirty="0">
              <a:latin typeface="+mn-lt"/>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Natur epidemiologischer Verläufe (siehe Modell und Abbildung unten)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Gesundheitspolitische Maßnahmen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2000" dirty="0">
                <a:latin typeface="+mn-lt"/>
                <a:cs typeface="Arial" panose="020B0604020202020204" pitchFamily="34" charset="0"/>
              </a:rPr>
              <a:t>Letztere identifizierbar?</a:t>
            </a:r>
            <a:endParaRPr kumimoji="0" lang="de-DE" altLang="de-DE"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8034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7371057" cy="400110"/>
          </a:xfrm>
          <a:prstGeom prst="rect">
            <a:avLst/>
          </a:prstGeom>
        </p:spPr>
        <p:txBody>
          <a:bodyPr wrap="none">
            <a:spAutoFit/>
          </a:bodyPr>
          <a:lstStyle/>
          <a:p>
            <a:r>
              <a:rPr lang="de-DE" sz="2000" b="1" dirty="0"/>
              <a:t>2. Erklärung über Wachstumsprozesse und Strukturbrüche</a:t>
            </a:r>
            <a:endParaRPr lang="de-DE" sz="2000" dirty="0"/>
          </a:p>
        </p:txBody>
      </p:sp>
      <p:sp>
        <p:nvSpPr>
          <p:cNvPr id="6" name="Rectangle 2">
            <a:extLst>
              <a:ext uri="{FF2B5EF4-FFF2-40B4-BE49-F238E27FC236}">
                <a16:creationId xmlns:a16="http://schemas.microsoft.com/office/drawing/2014/main" id="{59167B66-C404-4CA3-971D-1A1127689D8E}"/>
              </a:ext>
            </a:extLst>
          </p:cNvPr>
          <p:cNvSpPr>
            <a:spLocks noChangeArrowheads="1"/>
          </p:cNvSpPr>
          <p:nvPr/>
        </p:nvSpPr>
        <p:spPr bwMode="auto">
          <a:xfrm>
            <a:off x="381000" y="1902957"/>
            <a:ext cx="778450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Maßnahmen</a:t>
            </a:r>
            <a:endParaRPr lang="de-DE" altLang="de-DE" sz="2000" dirty="0"/>
          </a:p>
          <a:p>
            <a:pPr marL="628650" lvl="1" indent="-171450" eaLnBrk="0" hangingPunct="0">
              <a:buFont typeface="Arial" panose="020B0604020202020204" pitchFamily="34" charset="0"/>
              <a:buChar char="•"/>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Bund und L</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nder haben verschiedene GPM ergriffen</a:t>
            </a:r>
          </a:p>
          <a:p>
            <a:pPr marL="628650" lvl="1" indent="-171450" eaLnBrk="0" hangingPunct="0">
              <a:buFont typeface="Arial" panose="020B0604020202020204" pitchFamily="34" charset="0"/>
              <a:buChar char="•"/>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 14. M</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rz</a:t>
            </a:r>
          </a:p>
          <a:p>
            <a:pPr marL="1257300" lvl="2"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Schulen und Kinderg</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rten geschlossen </a:t>
            </a:r>
            <a:endParaRPr lang="de-DE" altLang="de-DE" sz="2000" dirty="0">
              <a:latin typeface="Arial" panose="020B0604020202020204" pitchFamily="34" charset="0"/>
              <a:ea typeface="Calibri" panose="020F0502020204030204" pitchFamily="34" charset="0"/>
              <a:cs typeface="Arial" panose="020B0604020202020204" pitchFamily="34" charset="0"/>
            </a:endParaRPr>
          </a:p>
          <a:p>
            <a:pPr marL="1257300" lvl="2"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keine gro</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ß</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 Sportveranstaltungen</a:t>
            </a:r>
          </a:p>
          <a:p>
            <a:pPr marL="628650" lvl="1" indent="-171450" eaLnBrk="0" hangingPunct="0">
              <a:buFont typeface="Arial" panose="020B0604020202020204" pitchFamily="34" charset="0"/>
              <a:buChar char="•"/>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 22. M</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rz</a:t>
            </a:r>
          </a:p>
          <a:p>
            <a:pPr marL="1257300" lvl="2"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Zusammenk</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ü</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nfte von mehr als zwei Personen verboten</a:t>
            </a:r>
          </a:p>
          <a:p>
            <a:pPr marL="1257300" lvl="2"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Restaurants, Friseure, etc. wurden geschlossen</a:t>
            </a:r>
          </a:p>
          <a:p>
            <a:pPr lvl="0" eaLnBrk="0" hangingPunct="0"/>
            <a:endParaRPr lang="de-DE" altLang="de-DE" sz="2000" dirty="0">
              <a:latin typeface="Arial" panose="020B0604020202020204" pitchFamily="34" charset="0"/>
              <a:ea typeface="Calibri" panose="020F0502020204030204" pitchFamily="34" charset="0"/>
              <a:cs typeface="Arial" panose="020B0604020202020204" pitchFamily="34" charset="0"/>
            </a:endParaRPr>
          </a:p>
          <a:p>
            <a:pPr lvl="0" eaLnBrk="0" hangingPunct="0"/>
            <a:r>
              <a:rPr lang="de-DE" altLang="de-DE" sz="2000" dirty="0">
                <a:latin typeface="Arial" panose="020B0604020202020204" pitchFamily="34" charset="0"/>
                <a:ea typeface="Calibri" panose="020F0502020204030204" pitchFamily="34" charset="0"/>
                <a:cs typeface="Arial" panose="020B0604020202020204" pitchFamily="34" charset="0"/>
              </a:rPr>
              <a:t>Hypothesen</a:t>
            </a:r>
            <a:endParaRPr lang="de-DE" altLang="de-DE" sz="2000" dirty="0"/>
          </a:p>
          <a:p>
            <a:pPr marL="628650" lvl="1" indent="-171450" eaLnBrk="0" hangingPunct="0">
              <a:buFont typeface="Arial" panose="020B0604020202020204" pitchFamily="34" charset="0"/>
              <a:buChar char="•"/>
            </a:pPr>
            <a:r>
              <a:rPr lang="de-DE" altLang="de-DE" sz="2000" dirty="0">
                <a:latin typeface="Arial" panose="020B0604020202020204" pitchFamily="34" charset="0"/>
                <a:ea typeface="Calibri" panose="020F0502020204030204" pitchFamily="34" charset="0"/>
                <a:cs typeface="Arial" panose="020B0604020202020204" pitchFamily="34" charset="0"/>
              </a:rPr>
              <a:t>Effekt einer Regulierung ca. 1 Woche später sichtbar</a:t>
            </a:r>
          </a:p>
          <a:p>
            <a:pPr marL="1257300" lvl="2"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Median Inkubationszeit von 5,2 Tagen</a:t>
            </a:r>
          </a:p>
          <a:p>
            <a:pPr marL="1257300" lvl="2" indent="-342900" eaLnBrk="0" hangingPunct="0">
              <a:buFont typeface="Courier New" panose="02070309020205020404" pitchFamily="49" charset="0"/>
              <a:buChar char="o"/>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Verz</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ö</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gerung zwischen Symptom und Meldung RKI</a:t>
            </a:r>
          </a:p>
          <a:p>
            <a:pPr marL="800100" lvl="1" indent="-342900" eaLnBrk="0" hangingPunct="0">
              <a:buFont typeface="Arial" panose="020B0604020202020204" pitchFamily="34" charset="0"/>
              <a:buChar char="•"/>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13. M</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rz ca. 20. März und 22. M</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ä</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rz ca. 29. März sichtbar</a:t>
            </a:r>
          </a:p>
          <a:p>
            <a:pPr marL="800100" lvl="1" indent="-342900" eaLnBrk="0" hangingPunct="0">
              <a:buFont typeface="Arial" panose="020B0604020202020204" pitchFamily="34" charset="0"/>
              <a:buChar char="•"/>
            </a:pP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Finden sich entsprechende Br</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ü</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che in Zeitreihen?</a:t>
            </a:r>
            <a:endParaRPr kumimoji="0" lang="de-DE" altLang="de-DE"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0205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2">
            <a:extLst>
              <a:ext uri="{FF2B5EF4-FFF2-40B4-BE49-F238E27FC236}">
                <a16:creationId xmlns:a16="http://schemas.microsoft.com/office/drawing/2014/main" id="{25240253-981E-450B-88CF-C5D188812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4544"/>
            <a:ext cx="6629400" cy="4421056"/>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7371057" cy="400110"/>
          </a:xfrm>
          <a:prstGeom prst="rect">
            <a:avLst/>
          </a:prstGeom>
        </p:spPr>
        <p:txBody>
          <a:bodyPr wrap="none">
            <a:spAutoFit/>
          </a:bodyPr>
          <a:lstStyle/>
          <a:p>
            <a:r>
              <a:rPr lang="de-DE" sz="2000" b="1" dirty="0"/>
              <a:t>2. Erklärung über Wachstumsprozesse und Strukturbrüche</a:t>
            </a:r>
            <a:endParaRPr lang="de-DE" sz="2000" dirty="0"/>
          </a:p>
        </p:txBody>
      </p:sp>
      <p:sp>
        <p:nvSpPr>
          <p:cNvPr id="2" name="Textfeld 1">
            <a:extLst>
              <a:ext uri="{FF2B5EF4-FFF2-40B4-BE49-F238E27FC236}">
                <a16:creationId xmlns:a16="http://schemas.microsoft.com/office/drawing/2014/main" id="{ABC60230-58B7-4898-937F-35293DFC44A2}"/>
              </a:ext>
            </a:extLst>
          </p:cNvPr>
          <p:cNvSpPr txBox="1"/>
          <p:nvPr/>
        </p:nvSpPr>
        <p:spPr>
          <a:xfrm>
            <a:off x="382059" y="1905000"/>
            <a:ext cx="3961341" cy="400110"/>
          </a:xfrm>
          <a:prstGeom prst="rect">
            <a:avLst/>
          </a:prstGeom>
          <a:noFill/>
        </p:spPr>
        <p:txBody>
          <a:bodyPr wrap="none" rtlCol="0">
            <a:spAutoFit/>
          </a:bodyPr>
          <a:lstStyle/>
          <a:p>
            <a:r>
              <a:rPr lang="de-DE" altLang="de-DE" sz="2000" dirty="0">
                <a:latin typeface="Arial" panose="020B0604020202020204" pitchFamily="34" charset="0"/>
                <a:ea typeface="Calibri" panose="020F0502020204030204" pitchFamily="34" charset="0"/>
                <a:cs typeface="Arial" panose="020B0604020202020204" pitchFamily="34" charset="0"/>
              </a:rPr>
              <a:t>Ergebnisse Strukturbruchanalyse</a:t>
            </a:r>
            <a:endParaRPr lang="de-DE" sz="2000" dirty="0"/>
          </a:p>
        </p:txBody>
      </p:sp>
    </p:spTree>
    <p:extLst>
      <p:ext uri="{BB962C8B-B14F-4D97-AF65-F5344CB8AC3E}">
        <p14:creationId xmlns:p14="http://schemas.microsoft.com/office/powerpoint/2010/main" val="113250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6583363"/>
            <a:ext cx="9144000" cy="2746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pic>
        <p:nvPicPr>
          <p:cNvPr id="3075" name="Picture 2" descr="http://www.zdv.uni-mainz.de/uni-intern/corporate_design/logo/logo_schriftz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0"/>
            <a:ext cx="37639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6997387" y="6553200"/>
            <a:ext cx="2146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dirty="0">
                <a:solidFill>
                  <a:schemeClr val="bg1"/>
                </a:solidFill>
              </a:rPr>
              <a:t>Prof. Dr. Klaus Wälde</a:t>
            </a:r>
          </a:p>
        </p:txBody>
      </p:sp>
      <p:pic>
        <p:nvPicPr>
          <p:cNvPr id="3077" name="Picture 5" descr="GSME-Logo_rot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606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hteck 1"/>
          <p:cNvSpPr>
            <a:spLocks noChangeArrowheads="1"/>
          </p:cNvSpPr>
          <p:nvPr/>
        </p:nvSpPr>
        <p:spPr bwMode="auto">
          <a:xfrm>
            <a:off x="117475" y="6553200"/>
            <a:ext cx="2416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600" dirty="0">
                <a:solidFill>
                  <a:schemeClr val="bg1"/>
                </a:solidFill>
              </a:rPr>
              <a:t>Covid-19 in Deutschland</a:t>
            </a:r>
          </a:p>
        </p:txBody>
      </p:sp>
      <p:cxnSp>
        <p:nvCxnSpPr>
          <p:cNvPr id="4" name="Gerader Verbinder 3">
            <a:extLst>
              <a:ext uri="{FF2B5EF4-FFF2-40B4-BE49-F238E27FC236}">
                <a16:creationId xmlns:a16="http://schemas.microsoft.com/office/drawing/2014/main" id="{ED78DF1D-4475-40DF-A46B-ECE563C62B99}"/>
              </a:ext>
            </a:extLst>
          </p:cNvPr>
          <p:cNvCxnSpPr/>
          <p:nvPr/>
        </p:nvCxnSpPr>
        <p:spPr>
          <a:xfrm>
            <a:off x="457200" y="18288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5" name="Rechteck 4">
            <a:extLst>
              <a:ext uri="{FF2B5EF4-FFF2-40B4-BE49-F238E27FC236}">
                <a16:creationId xmlns:a16="http://schemas.microsoft.com/office/drawing/2014/main" id="{6AA4A728-8956-4115-B6E4-4A411F62BC22}"/>
              </a:ext>
            </a:extLst>
          </p:cNvPr>
          <p:cNvSpPr/>
          <p:nvPr/>
        </p:nvSpPr>
        <p:spPr>
          <a:xfrm>
            <a:off x="381000" y="1447800"/>
            <a:ext cx="7371057" cy="400110"/>
          </a:xfrm>
          <a:prstGeom prst="rect">
            <a:avLst/>
          </a:prstGeom>
        </p:spPr>
        <p:txBody>
          <a:bodyPr wrap="none">
            <a:spAutoFit/>
          </a:bodyPr>
          <a:lstStyle/>
          <a:p>
            <a:r>
              <a:rPr lang="de-DE" sz="2000" b="1" dirty="0"/>
              <a:t>2. Erklärung über Wachstumsprozesse und Strukturbrüche</a:t>
            </a:r>
            <a:endParaRPr lang="de-DE" sz="2000" dirty="0"/>
          </a:p>
        </p:txBody>
      </p:sp>
      <p:sp>
        <p:nvSpPr>
          <p:cNvPr id="7" name="Rectangle 3">
            <a:extLst>
              <a:ext uri="{FF2B5EF4-FFF2-40B4-BE49-F238E27FC236}">
                <a16:creationId xmlns:a16="http://schemas.microsoft.com/office/drawing/2014/main" id="{2B470F61-2421-46E1-A492-A0C3C0C59AED}"/>
              </a:ext>
            </a:extLst>
          </p:cNvPr>
          <p:cNvSpPr>
            <a:spLocks noChangeArrowheads="1"/>
          </p:cNvSpPr>
          <p:nvPr/>
        </p:nvSpPr>
        <p:spPr bwMode="auto">
          <a:xfrm>
            <a:off x="441960" y="1905000"/>
            <a:ext cx="8834726"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Zur Abbildung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Beobachtungen (Kreise) und geschätzte Verläufe (durchgezogene Kurven)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linke Abbildung verwendet vertikal eine lineare Skala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rechte Abbildung verwendet eine logarithmierte Darstellung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Gestrichelte Linien zeigen Trendbrüche.</a:t>
            </a:r>
            <a:endParaRPr kumimoji="0" lang="de-DE" altLang="de-DE"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2000" dirty="0">
                <a:latin typeface="+mn-lt"/>
                <a:ea typeface="Calibri" panose="020F0502020204030204" pitchFamily="34" charset="0"/>
                <a:cs typeface="Arial" panose="020B0604020202020204" pitchFamily="34" charset="0"/>
              </a:rPr>
              <a:t>Allgemeine Ergebnisse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Log-lineares Modell zeigt Brüche am 20. und 30. März und am 8. April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Trendbrüche zeigen verlangsamtes Wachstum der bestätigten Fälle, </a:t>
            </a:r>
            <a:b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br>
            <a:r>
              <a:rPr lang="de-DE" altLang="de-DE" sz="2000" dirty="0">
                <a:latin typeface="+mn-lt"/>
                <a:ea typeface="Calibri" panose="020F0502020204030204" pitchFamily="34" charset="0"/>
                <a:cs typeface="Arial" panose="020B0604020202020204" pitchFamily="34" charset="0"/>
              </a:rPr>
              <a:t>teilweise erheblich (von 27% auf 14% tägliche Rate, 20. März)</a:t>
            </a:r>
            <a:endPar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Alle Trendbrüche sind signifikant auf dem 1% Niveau</a:t>
            </a:r>
          </a:p>
          <a:p>
            <a:pPr marR="0" lvl="0" algn="l" defTabSz="914400" rtl="0" eaLnBrk="0" fontAlgn="base" latinLnBrk="0" hangingPunct="0">
              <a:lnSpc>
                <a:spcPct val="100000"/>
              </a:lnSpc>
              <a:spcBef>
                <a:spcPct val="0"/>
              </a:spcBef>
              <a:spcAft>
                <a:spcPct val="0"/>
              </a:spcAft>
              <a:buClrTx/>
              <a:buSzTx/>
              <a:tabLst/>
            </a:pPr>
            <a:endPar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2000" dirty="0">
                <a:latin typeface="+mn-lt"/>
                <a:ea typeface="Calibri" panose="020F0502020204030204" pitchFamily="34" charset="0"/>
                <a:cs typeface="Arial" panose="020B0604020202020204" pitchFamily="34" charset="0"/>
              </a:rPr>
              <a:t>GPM vom 13. und 22. März halfen, die Infektionszahlen zu senken</a:t>
            </a:r>
            <a:endParaRPr kumimoji="0" lang="de-DE" altLang="de-DE" sz="20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8924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Folie 1 - &amp;quot;Zwischen Fühlen und Denken&amp;#x0D;&amp;#x0A;—&amp;#x0D;&amp;#x0A;Duale Prozesstheorien in der Ökonomik und Psychologie&amp;quot;&quot;/&gt;&lt;property id=&quot;20307&quot; value=&quot;257&quot;/&gt;&lt;/object&gt;&lt;object type=&quot;3&quot; unique_id=&quot;13356&quot;&gt;&lt;property id=&quot;20148&quot; value=&quot;5&quot;/&gt;&lt;property id=&quot;20300&quot; value=&quot;Folie 2&quot;/&gt;&lt;property id=&quot;20307&quot; value=&quot;311&quot;/&gt;&lt;/object&gt;&lt;object type=&quot;3&quot; unique_id=&quot;13357&quot;&gt;&lt;property id=&quot;20148&quot; value=&quot;5&quot;/&gt;&lt;property id=&quot;20300&quot; value=&quot;Folie 4&quot;/&gt;&lt;property id=&quot;20307&quot; value=&quot;312&quot;/&gt;&lt;/object&gt;&lt;object type=&quot;3&quot; unique_id=&quot;13358&quot;&gt;&lt;property id=&quot;20148&quot; value=&quot;5&quot;/&gt;&lt;property id=&quot;20300&quot; value=&quot;Folie 6&quot;/&gt;&lt;property id=&quot;20307&quot; value=&quot;313&quot;/&gt;&lt;/object&gt;&lt;object type=&quot;3&quot; unique_id=&quot;13359&quot;&gt;&lt;property id=&quot;20148&quot; value=&quot;5&quot;/&gt;&lt;property id=&quot;20300&quot; value=&quot;Folie 7&quot;/&gt;&lt;property id=&quot;20307&quot; value=&quot;314&quot;/&gt;&lt;/object&gt;&lt;object type=&quot;3&quot; unique_id=&quot;13360&quot;&gt;&lt;property id=&quot;20148&quot; value=&quot;5&quot;/&gt;&lt;property id=&quot;20300&quot; value=&quot;Folie 38&quot;/&gt;&lt;property id=&quot;20307&quot; value=&quot;315&quot;/&gt;&lt;/object&gt;&lt;object type=&quot;3&quot; unique_id=&quot;13361&quot;&gt;&lt;property id=&quot;20148&quot; value=&quot;5&quot;/&gt;&lt;property id=&quot;20300&quot; value=&quot;Folie 42&quot;/&gt;&lt;property id=&quot;20307&quot; value=&quot;316&quot;/&gt;&lt;/object&gt;&lt;object type=&quot;3&quot; unique_id=&quot;13363&quot;&gt;&lt;property id=&quot;20148&quot; value=&quot;5&quot;/&gt;&lt;property id=&quot;20300&quot; value=&quot;Folie 44&quot;/&gt;&lt;property id=&quot;20307&quot; value=&quot;318&quot;/&gt;&lt;/object&gt;&lt;object type=&quot;3&quot; unique_id=&quot;13365&quot;&gt;&lt;property id=&quot;20148&quot; value=&quot;5&quot;/&gt;&lt;property id=&quot;20300&quot; value=&quot;Folie 56&quot;/&gt;&lt;property id=&quot;20307&quot; value=&quot;320&quot;/&gt;&lt;/object&gt;&lt;object type=&quot;3&quot; unique_id=&quot;13626&quot;&gt;&lt;property id=&quot;20148&quot; value=&quot;5&quot;/&gt;&lt;property id=&quot;20300&quot; value=&quot;Folie 3&quot;/&gt;&lt;property id=&quot;20307&quot; value=&quot;325&quot;/&gt;&lt;/object&gt;&lt;object type=&quot;3&quot; unique_id=&quot;13696&quot;&gt;&lt;property id=&quot;20148&quot; value=&quot;5&quot;/&gt;&lt;property id=&quot;20300&quot; value=&quot;Folie 9&quot;/&gt;&lt;property id=&quot;20307&quot; value=&quot;326&quot;/&gt;&lt;/object&gt;&lt;object type=&quot;3&quot; unique_id=&quot;13793&quot;&gt;&lt;property id=&quot;20148&quot; value=&quot;5&quot;/&gt;&lt;property id=&quot;20300&quot; value=&quot;Folie 10&quot;/&gt;&lt;property id=&quot;20307&quot; value=&quot;327&quot;/&gt;&lt;/object&gt;&lt;object type=&quot;3&quot; unique_id=&quot;14211&quot;&gt;&lt;property id=&quot;20148&quot; value=&quot;5&quot;/&gt;&lt;property id=&quot;20300&quot; value=&quot;Folie 11&quot;/&gt;&lt;property id=&quot;20307&quot; value=&quot;329&quot;/&gt;&lt;/object&gt;&lt;object type=&quot;3&quot; unique_id=&quot;14434&quot;&gt;&lt;property id=&quot;20148&quot; value=&quot;5&quot;/&gt;&lt;property id=&quot;20300&quot; value=&quot;Folie 17&quot;/&gt;&lt;property id=&quot;20307&quot; value=&quot;331&quot;/&gt;&lt;/object&gt;&lt;object type=&quot;3&quot; unique_id=&quot;14551&quot;&gt;&lt;property id=&quot;20148&quot; value=&quot;5&quot;/&gt;&lt;property id=&quot;20300&quot; value=&quot;Folie 12&quot;/&gt;&lt;property id=&quot;20307&quot; value=&quot;332&quot;/&gt;&lt;/object&gt;&lt;object type=&quot;3&quot; unique_id=&quot;14702&quot;&gt;&lt;property id=&quot;20148&quot; value=&quot;5&quot;/&gt;&lt;property id=&quot;20300&quot; value=&quot;Folie 18&quot;/&gt;&lt;property id=&quot;20307&quot; value=&quot;333&quot;/&gt;&lt;/object&gt;&lt;object type=&quot;3&quot; unique_id=&quot;14796&quot;&gt;&lt;property id=&quot;20148&quot; value=&quot;5&quot;/&gt;&lt;property id=&quot;20300&quot; value=&quot;Folie 22&quot;/&gt;&lt;property id=&quot;20307&quot; value=&quot;334&quot;/&gt;&lt;/object&gt;&lt;object type=&quot;3&quot; unique_id=&quot;14797&quot;&gt;&lt;property id=&quot;20148&quot; value=&quot;5&quot;/&gt;&lt;property id=&quot;20300&quot; value=&quot;Folie 20&quot;/&gt;&lt;property id=&quot;20307&quot; value=&quot;335&quot;/&gt;&lt;/object&gt;&lt;object type=&quot;3&quot; unique_id=&quot;14798&quot;&gt;&lt;property id=&quot;20148&quot; value=&quot;5&quot;/&gt;&lt;property id=&quot;20300&quot; value=&quot;Folie 23&quot;/&gt;&lt;property id=&quot;20307&quot; value=&quot;336&quot;/&gt;&lt;/object&gt;&lt;object type=&quot;3&quot; unique_id=&quot;14799&quot;&gt;&lt;property id=&quot;20148&quot; value=&quot;5&quot;/&gt;&lt;property id=&quot;20300&quot; value=&quot;Folie 24&quot;/&gt;&lt;property id=&quot;20307&quot; value=&quot;337&quot;/&gt;&lt;/object&gt;&lt;object type=&quot;3&quot; unique_id=&quot;14800&quot;&gt;&lt;property id=&quot;20148&quot; value=&quot;5&quot;/&gt;&lt;property id=&quot;20300&quot; value=&quot;Folie 25&quot;/&gt;&lt;property id=&quot;20307&quot; value=&quot;338&quot;/&gt;&lt;/object&gt;&lt;object type=&quot;3&quot; unique_id=&quot;14801&quot;&gt;&lt;property id=&quot;20148&quot; value=&quot;5&quot;/&gt;&lt;property id=&quot;20300&quot; value=&quot;Folie 27&quot;/&gt;&lt;property id=&quot;20307&quot; value=&quot;339&quot;/&gt;&lt;/object&gt;&lt;object type=&quot;3&quot; unique_id=&quot;14802&quot;&gt;&lt;property id=&quot;20148&quot; value=&quot;5&quot;/&gt;&lt;property id=&quot;20300&quot; value=&quot;Folie 28&quot;/&gt;&lt;property id=&quot;20307&quot; value=&quot;340&quot;/&gt;&lt;/object&gt;&lt;object type=&quot;3&quot; unique_id=&quot;14803&quot;&gt;&lt;property id=&quot;20148&quot; value=&quot;5&quot;/&gt;&lt;property id=&quot;20300&quot; value=&quot;Folie 35&quot;/&gt;&lt;property id=&quot;20307&quot; value=&quot;341&quot;/&gt;&lt;/object&gt;&lt;object type=&quot;3&quot; unique_id=&quot;14804&quot;&gt;&lt;property id=&quot;20148&quot; value=&quot;5&quot;/&gt;&lt;property id=&quot;20300&quot; value=&quot;Folie 36&quot;/&gt;&lt;property id=&quot;20307&quot; value=&quot;342&quot;/&gt;&lt;/object&gt;&lt;object type=&quot;3&quot; unique_id=&quot;14805&quot;&gt;&lt;property id=&quot;20148&quot; value=&quot;5&quot;/&gt;&lt;property id=&quot;20300&quot; value=&quot;Folie 37&quot;/&gt;&lt;property id=&quot;20307&quot; value=&quot;343&quot;/&gt;&lt;/object&gt;&lt;object type=&quot;3&quot; unique_id=&quot;14806&quot;&gt;&lt;property id=&quot;20148&quot; value=&quot;5&quot;/&gt;&lt;property id=&quot;20300&quot; value=&quot;Folie 39&quot;/&gt;&lt;property id=&quot;20307&quot; value=&quot;344&quot;/&gt;&lt;/object&gt;&lt;object type=&quot;3&quot; unique_id=&quot;15096&quot;&gt;&lt;property id=&quot;20148&quot; value=&quot;5&quot;/&gt;&lt;property id=&quot;20300&quot; value=&quot;Folie 41&quot;/&gt;&lt;property id=&quot;20307&quot; value=&quot;345&quot;/&gt;&lt;/object&gt;&lt;object type=&quot;3&quot; unique_id=&quot;15223&quot;&gt;&lt;property id=&quot;20148&quot; value=&quot;5&quot;/&gt;&lt;property id=&quot;20300&quot; value=&quot;Folie 40&quot;/&gt;&lt;property id=&quot;20307&quot; value=&quot;346&quot;/&gt;&lt;/object&gt;&lt;object type=&quot;3&quot; unique_id=&quot;16179&quot;&gt;&lt;property id=&quot;20148&quot; value=&quot;5&quot;/&gt;&lt;property id=&quot;20300&quot; value=&quot;Folie 43&quot;/&gt;&lt;property id=&quot;20307&quot; value=&quot;351&quot;/&gt;&lt;/object&gt;&lt;object type=&quot;3&quot; unique_id=&quot;16739&quot;&gt;&lt;property id=&quot;20148&quot; value=&quot;5&quot;/&gt;&lt;property id=&quot;20300&quot; value=&quot;Folie 45&quot;/&gt;&lt;property id=&quot;20307&quot; value=&quot;353&quot;/&gt;&lt;/object&gt;&lt;object type=&quot;3&quot; unique_id=&quot;16966&quot;&gt;&lt;property id=&quot;20148&quot; value=&quot;5&quot;/&gt;&lt;property id=&quot;20300&quot; value=&quot;Folie 46&quot;/&gt;&lt;property id=&quot;20307&quot; value=&quot;354&quot;/&gt;&lt;/object&gt;&lt;object type=&quot;3&quot; unique_id=&quot;18181&quot;&gt;&lt;property id=&quot;20148&quot; value=&quot;5&quot;/&gt;&lt;property id=&quot;20300&quot; value=&quot;Folie 50&quot;/&gt;&lt;property id=&quot;20307&quot; value=&quot;356&quot;/&gt;&lt;/object&gt;&lt;object type=&quot;3&quot; unique_id=&quot;18182&quot;&gt;&lt;property id=&quot;20148&quot; value=&quot;5&quot;/&gt;&lt;property id=&quot;20300&quot; value=&quot;Folie 8&quot;/&gt;&lt;property id=&quot;20307&quot; value=&quot;368&quot;/&gt;&lt;/object&gt;&lt;object type=&quot;3&quot; unique_id=&quot;18183&quot;&gt;&lt;property id=&quot;20148&quot; value=&quot;5&quot;/&gt;&lt;property id=&quot;20300&quot; value=&quot;Folie 14&quot;/&gt;&lt;property id=&quot;20307&quot; value=&quot;376&quot;/&gt;&lt;/object&gt;&lt;object type=&quot;3&quot; unique_id=&quot;18184&quot;&gt;&lt;property id=&quot;20148&quot; value=&quot;5&quot;/&gt;&lt;property id=&quot;20300&quot; value=&quot;Folie 16&quot;/&gt;&lt;property id=&quot;20307&quot; value=&quot;370&quot;/&gt;&lt;/object&gt;&lt;object type=&quot;3&quot; unique_id=&quot;18185&quot;&gt;&lt;property id=&quot;20148&quot; value=&quot;5&quot;/&gt;&lt;property id=&quot;20300&quot; value=&quot;Folie 19&quot;/&gt;&lt;property id=&quot;20307&quot; value=&quot;369&quot;/&gt;&lt;/object&gt;&lt;object type=&quot;3&quot; unique_id=&quot;18186&quot;&gt;&lt;property id=&quot;20148&quot; value=&quot;5&quot;/&gt;&lt;property id=&quot;20300&quot; value=&quot;Folie 26&quot;/&gt;&lt;property id=&quot;20307&quot; value=&quot;371&quot;/&gt;&lt;/object&gt;&lt;object type=&quot;3&quot; unique_id=&quot;18187&quot;&gt;&lt;property id=&quot;20148&quot; value=&quot;5&quot;/&gt;&lt;property id=&quot;20300&quot; value=&quot;Folie 47&quot;/&gt;&lt;property id=&quot;20307&quot; value=&quot;372&quot;/&gt;&lt;/object&gt;&lt;object type=&quot;3&quot; unique_id=&quot;18188&quot;&gt;&lt;property id=&quot;20148&quot; value=&quot;5&quot;/&gt;&lt;property id=&quot;20300&quot; value=&quot;Folie 48&quot;/&gt;&lt;property id=&quot;20307&quot; value=&quot;373&quot;/&gt;&lt;/object&gt;&lt;object type=&quot;3&quot; unique_id=&quot;18189&quot;&gt;&lt;property id=&quot;20148&quot; value=&quot;5&quot;/&gt;&lt;property id=&quot;20300&quot; value=&quot;Folie 49&quot;/&gt;&lt;property id=&quot;20307&quot; value=&quot;361&quot;/&gt;&lt;/object&gt;&lt;object type=&quot;3&quot; unique_id=&quot;18190&quot;&gt;&lt;property id=&quot;20148&quot; value=&quot;5&quot;/&gt;&lt;property id=&quot;20300&quot; value=&quot;Folie 51&quot;/&gt;&lt;property id=&quot;20307&quot; value=&quot;357&quot;/&gt;&lt;/object&gt;&lt;object type=&quot;3&quot; unique_id=&quot;18191&quot;&gt;&lt;property id=&quot;20148&quot; value=&quot;5&quot;/&gt;&lt;property id=&quot;20300&quot; value=&quot;Folie 52&quot;/&gt;&lt;property id=&quot;20307&quot; value=&quot;359&quot;/&gt;&lt;/object&gt;&lt;object type=&quot;3&quot; unique_id=&quot;18192&quot;&gt;&lt;property id=&quot;20148&quot; value=&quot;5&quot;/&gt;&lt;property id=&quot;20300&quot; value=&quot;Folie 53&quot;/&gt;&lt;property id=&quot;20307&quot; value=&quot;360&quot;/&gt;&lt;/object&gt;&lt;object type=&quot;3&quot; unique_id=&quot;18193&quot;&gt;&lt;property id=&quot;20148&quot; value=&quot;5&quot;/&gt;&lt;property id=&quot;20300&quot; value=&quot;Folie 54&quot;/&gt;&lt;property id=&quot;20307&quot; value=&quot;362&quot;/&gt;&lt;/object&gt;&lt;object type=&quot;3&quot; unique_id=&quot;18194&quot;&gt;&lt;property id=&quot;20148&quot; value=&quot;5&quot;/&gt;&lt;property id=&quot;20300&quot; value=&quot;Folie 55&quot;/&gt;&lt;property id=&quot;20307&quot; value=&quot;363&quot;/&gt;&lt;/object&gt;&lt;object type=&quot;3&quot; unique_id=&quot;18195&quot;&gt;&lt;property id=&quot;20148&quot; value=&quot;5&quot;/&gt;&lt;property id=&quot;20300&quot; value=&quot;Folie 57&quot;/&gt;&lt;property id=&quot;20307&quot; value=&quot;367&quot;/&gt;&lt;/object&gt;&lt;object type=&quot;3&quot; unique_id=&quot;18196&quot;&gt;&lt;property id=&quot;20148&quot; value=&quot;5&quot;/&gt;&lt;property id=&quot;20300&quot; value=&quot;Folie 58&quot;/&gt;&lt;property id=&quot;20307&quot; value=&quot;375&quot;/&gt;&lt;/object&gt;&lt;object type=&quot;3&quot; unique_id=&quot;18197&quot;&gt;&lt;property id=&quot;20148&quot; value=&quot;5&quot;/&gt;&lt;property id=&quot;20300&quot; value=&quot;Folie 59&quot;/&gt;&lt;property id=&quot;20307&quot; value=&quot;366&quot;/&gt;&lt;/object&gt;&lt;object type=&quot;3&quot; unique_id=&quot;18198&quot;&gt;&lt;property id=&quot;20148&quot; value=&quot;5&quot;/&gt;&lt;property id=&quot;20300&quot; value=&quot;Folie 63&quot;/&gt;&lt;property id=&quot;20307&quot; value=&quot;364&quot;/&gt;&lt;/object&gt;&lt;object type=&quot;3&quot; unique_id=&quot;18199&quot;&gt;&lt;property id=&quot;20148&quot; value=&quot;5&quot;/&gt;&lt;property id=&quot;20300&quot; value=&quot;Folie 64&quot;/&gt;&lt;property id=&quot;20307&quot; value=&quot;377&quot;/&gt;&lt;/object&gt;&lt;object type=&quot;3&quot; unique_id=&quot;18200&quot;&gt;&lt;property id=&quot;20148&quot; value=&quot;5&quot;/&gt;&lt;property id=&quot;20300&quot; value=&quot;Folie 68&quot;/&gt;&lt;property id=&quot;20307&quot; value=&quot;365&quot;/&gt;&lt;/object&gt;&lt;object type=&quot;3&quot; unique_id=&quot;18720&quot;&gt;&lt;property id=&quot;20148&quot; value=&quot;5&quot;/&gt;&lt;property id=&quot;20300&quot; value=&quot;Folie 65&quot;/&gt;&lt;property id=&quot;20307&quot; value=&quot;378&quot;/&gt;&lt;/object&gt;&lt;object type=&quot;3&quot; unique_id=&quot;18889&quot;&gt;&lt;property id=&quot;20148&quot; value=&quot;5&quot;/&gt;&lt;property id=&quot;20300&quot; value=&quot;Folie 67&quot;/&gt;&lt;property id=&quot;20307&quot; value=&quot;379&quot;/&gt;&lt;/object&gt;&lt;object type=&quot;3&quot; unique_id=&quot;19004&quot;&gt;&lt;property id=&quot;20148&quot; value=&quot;5&quot;/&gt;&lt;property id=&quot;20300&quot; value=&quot;Folie 66&quot;/&gt;&lt;property id=&quot;20307&quot; value=&quot;380&quot;/&gt;&lt;/object&gt;&lt;object type=&quot;3&quot; unique_id=&quot;19411&quot;&gt;&lt;property id=&quot;20148&quot; value=&quot;5&quot;/&gt;&lt;property id=&quot;20300&quot; value=&quot;Folie 69 - &amp;quot;Zwischen Fühlen und Denken&amp;#x0D;&amp;#x0A;—&amp;#x0D;&amp;#x0A;Duale Prozesstheorien in der Ökonomik und Psychologie&amp;quot;&quot;/&gt;&lt;property id=&quot;20307&quot; value=&quot;382&quot;/&gt;&lt;/object&gt;&lt;object type=&quot;3&quot; unique_id=&quot;19412&quot;&gt;&lt;property id=&quot;20148&quot; value=&quot;5&quot;/&gt;&lt;property id=&quot;20300&quot; value=&quot;Folie 70&quot;/&gt;&lt;property id=&quot;20307&quot; value=&quot;381&quot;/&gt;&lt;/object&gt;&lt;object type=&quot;3&quot; unique_id=&quot;19413&quot;&gt;&lt;property id=&quot;20148&quot; value=&quot;5&quot;/&gt;&lt;property id=&quot;20300&quot; value=&quot;Folie 71&quot;/&gt;&lt;property id=&quot;20307&quot; value=&quot;383&quot;/&gt;&lt;/object&gt;&lt;object type=&quot;3&quot; unique_id=&quot;19597&quot;&gt;&lt;property id=&quot;20148&quot; value=&quot;5&quot;/&gt;&lt;property id=&quot;20300&quot; value=&quot;Folie 72&quot;/&gt;&lt;property id=&quot;20307&quot; value=&quot;384&quot;/&gt;&lt;/object&gt;&lt;object type=&quot;3&quot; unique_id=&quot;19785&quot;&gt;&lt;property id=&quot;20148&quot; value=&quot;5&quot;/&gt;&lt;property id=&quot;20300&quot; value=&quot;Folie 13&quot;/&gt;&lt;property id=&quot;20307&quot; value=&quot;386&quot;/&gt;&lt;/object&gt;&lt;object type=&quot;3&quot; unique_id=&quot;19786&quot;&gt;&lt;property id=&quot;20148&quot; value=&quot;5&quot;/&gt;&lt;property id=&quot;20300&quot; value=&quot;Folie 29&quot;/&gt;&lt;property id=&quot;20307&quot; value=&quot;387&quot;/&gt;&lt;/object&gt;&lt;object type=&quot;3&quot; unique_id=&quot;19787&quot;&gt;&lt;property id=&quot;20148&quot; value=&quot;5&quot;/&gt;&lt;property id=&quot;20300&quot; value=&quot;Folie 30&quot;/&gt;&lt;property id=&quot;20307&quot; value=&quot;388&quot;/&gt;&lt;/object&gt;&lt;object type=&quot;3&quot; unique_id=&quot;19788&quot;&gt;&lt;property id=&quot;20148&quot; value=&quot;5&quot;/&gt;&lt;property id=&quot;20300&quot; value=&quot;Folie 31&quot;/&gt;&lt;property id=&quot;20307&quot; value=&quot;389&quot;/&gt;&lt;/object&gt;&lt;object type=&quot;3&quot; unique_id=&quot;19789&quot;&gt;&lt;property id=&quot;20148&quot; value=&quot;5&quot;/&gt;&lt;property id=&quot;20300&quot; value=&quot;Folie 73&quot;/&gt;&lt;property id=&quot;20307&quot; value=&quot;391&quot;/&gt;&lt;/object&gt;&lt;object type=&quot;3&quot; unique_id=&quot;19790&quot;&gt;&lt;property id=&quot;20148&quot; value=&quot;5&quot;/&gt;&lt;property id=&quot;20300&quot; value=&quot;Folie 74&quot;/&gt;&lt;property id=&quot;20307&quot; value=&quot;392&quot;/&gt;&lt;/object&gt;&lt;object type=&quot;3&quot; unique_id=&quot;19791&quot;&gt;&lt;property id=&quot;20148&quot; value=&quot;5&quot;/&gt;&lt;property id=&quot;20300&quot; value=&quot;Folie 75&quot;/&gt;&lt;property id=&quot;20307&quot; value=&quot;393&quot;/&gt;&lt;/object&gt;&lt;object type=&quot;3&quot; unique_id=&quot;20204&quot;&gt;&lt;property id=&quot;20148&quot; value=&quot;5&quot;/&gt;&lt;property id=&quot;20300&quot; value=&quot;Folie 32&quot;/&gt;&lt;property id=&quot;20307&quot; value=&quot;394&quot;/&gt;&lt;/object&gt;&lt;object type=&quot;3&quot; unique_id=&quot;20274&quot;&gt;&lt;property id=&quot;20148&quot; value=&quot;5&quot;/&gt;&lt;property id=&quot;20300&quot; value=&quot;Folie 5&quot;/&gt;&lt;property id=&quot;20307&quot; value=&quot;395&quot;/&gt;&lt;/object&gt;&lt;object type=&quot;3&quot; unique_id=&quot;21255&quot;&gt;&lt;property id=&quot;20148&quot; value=&quot;5&quot;/&gt;&lt;property id=&quot;20300&quot; value=&quot;Folie 33&quot;/&gt;&lt;property id=&quot;20307&quot; value=&quot;397&quot;/&gt;&lt;/object&gt;&lt;object type=&quot;3&quot; unique_id=&quot;21256&quot;&gt;&lt;property id=&quot;20148&quot; value=&quot;5&quot;/&gt;&lt;property id=&quot;20300&quot; value=&quot;Folie 34&quot;/&gt;&lt;property id=&quot;20307&quot; value=&quot;396&quot;/&gt;&lt;/object&gt;&lt;object type=&quot;3&quot; unique_id=&quot;21257&quot;&gt;&lt;property id=&quot;20148&quot; value=&quot;5&quot;/&gt;&lt;property id=&quot;20300&quot; value=&quot;Folie 21&quot;/&gt;&lt;property id=&quot;20307&quot; value=&quot;398&quot;/&gt;&lt;/object&gt;&lt;object type=&quot;3&quot; unique_id=&quot;21331&quot;&gt;&lt;property id=&quot;20148&quot; value=&quot;5&quot;/&gt;&lt;property id=&quot;20300&quot; value=&quot;Folie 15&quot;/&gt;&lt;property id=&quot;20307&quot; value=&quot;402&quot;/&gt;&lt;/object&gt;&lt;object type=&quot;3&quot; unique_id=&quot;21332&quot;&gt;&lt;property id=&quot;20148&quot; value=&quot;5&quot;/&gt;&lt;property id=&quot;20300&quot; value=&quot;Folie 60&quot;/&gt;&lt;property id=&quot;20307&quot; value=&quot;400&quot;/&gt;&lt;/object&gt;&lt;object type=&quot;3&quot; unique_id=&quot;21333&quot;&gt;&lt;property id=&quot;20148&quot; value=&quot;5&quot;/&gt;&lt;property id=&quot;20300&quot; value=&quot;Folie 61&quot;/&gt;&lt;property id=&quot;20307&quot; value=&quot;401&quot;/&gt;&lt;/object&gt;&lt;object type=&quot;3&quot; unique_id=&quot;21334&quot;&gt;&lt;property id=&quot;20148&quot; value=&quot;5&quot;/&gt;&lt;property id=&quot;20300&quot; value=&quot;Folie 62&quot;/&gt;&lt;property id=&quot;20307&quot; value=&quot;399&quot;/&gt;&lt;/object&gt;&lt;/object&gt;&lt;/object&gt;&lt;/database&gt;"/>
  <p:tag name="SECTOMILLISECCONVERTED" val="1"/>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30903</Words>
  <Application>Microsoft Office PowerPoint</Application>
  <PresentationFormat>Bildschirmpräsentation (4:3)</PresentationFormat>
  <Paragraphs>876</Paragraphs>
  <Slides>49</Slides>
  <Notes>49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49</vt:i4>
      </vt:variant>
    </vt:vector>
  </HeadingPairs>
  <TitlesOfParts>
    <vt:vector size="56" baseType="lpstr">
      <vt:lpstr>Arial</vt:lpstr>
      <vt:lpstr>Calibri</vt:lpstr>
      <vt:lpstr>Cambria Math</vt:lpstr>
      <vt:lpstr>Courier New</vt:lpstr>
      <vt:lpstr>Symbol</vt:lpstr>
      <vt:lpstr>Wingdings</vt:lpstr>
      <vt:lpstr>Standarddesign</vt:lpstr>
      <vt:lpstr>Covid-19 in Deutschland  –  Erklärung, Prognose und der Einfluss gesundheitspolitischer Maßnahmen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Waelde, Klaus</dc:creator>
  <cp:lastModifiedBy>Wälde, Klaus</cp:lastModifiedBy>
  <cp:revision>774</cp:revision>
  <cp:lastPrinted>1601-01-01T00:00:00Z</cp:lastPrinted>
  <dcterms:created xsi:type="dcterms:W3CDTF">2012-06-05T12:17:08Z</dcterms:created>
  <dcterms:modified xsi:type="dcterms:W3CDTF">2020-04-28T09:22:33Z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