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311" r:id="rId3"/>
    <p:sldId id="394" r:id="rId4"/>
    <p:sldId id="401" r:id="rId5"/>
    <p:sldId id="400" r:id="rId6"/>
    <p:sldId id="398" r:id="rId7"/>
    <p:sldId id="397" r:id="rId8"/>
    <p:sldId id="399" r:id="rId9"/>
    <p:sldId id="402" r:id="rId10"/>
    <p:sldId id="393" r:id="rId11"/>
    <p:sldId id="404" r:id="rId12"/>
    <p:sldId id="395" r:id="rId13"/>
  </p:sldIdLst>
  <p:sldSz cx="9144000" cy="6858000" type="screen4x3"/>
  <p:notesSz cx="6797675" cy="9926638"/>
  <p:custDataLst>
    <p:tags r:id="rId15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CC0000"/>
    <a:srgbClr val="9E0000"/>
    <a:srgbClr val="6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8567" autoAdjust="0"/>
  </p:normalViewPr>
  <p:slideViewPr>
    <p:cSldViewPr>
      <p:cViewPr varScale="1">
        <p:scale>
          <a:sx n="56" d="100"/>
          <a:sy n="56" d="100"/>
        </p:scale>
        <p:origin x="1007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6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pPr>
              <a:defRPr/>
            </a:pPr>
            <a:fld id="{9EF511BE-EE8E-41EB-93DA-A6FDB03B5F48}" type="datetimeFigureOut">
              <a:rPr lang="de-DE"/>
              <a:pPr>
                <a:defRPr/>
              </a:pPr>
              <a:t>02.06.2021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e-D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pPr>
              <a:defRPr/>
            </a:pPr>
            <a:fld id="{5FC8FFE4-419F-497D-9646-868B36177C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1813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dirty="0"/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1DDE6F53-E674-4253-B867-A58AF0384ACC}" type="slidenum">
              <a:rPr lang="de-DE" sz="1300"/>
              <a:pPr algn="r" eaLnBrk="1" hangingPunct="1"/>
              <a:t>1</a:t>
            </a:fld>
            <a:endParaRPr lang="de-DE" sz="13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7270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F3DAC14A-B9C0-4AE0-AC1E-C1B37801C45E}" type="slidenum">
              <a:rPr lang="de-DE" sz="1300"/>
              <a:pPr algn="r" eaLnBrk="1" hangingPunct="1"/>
              <a:t>10</a:t>
            </a:fld>
            <a:endParaRPr lang="de-DE" sz="13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dirty="0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8886117-AFB1-4063-AA94-168AE88DF8F0}" type="slidenum">
              <a:rPr lang="de-DE" sz="1300"/>
              <a:pPr algn="r" eaLnBrk="1" hangingPunct="1"/>
              <a:t>11</a:t>
            </a:fld>
            <a:endParaRPr lang="de-DE" sz="1300"/>
          </a:p>
        </p:txBody>
      </p:sp>
    </p:spTree>
    <p:extLst>
      <p:ext uri="{BB962C8B-B14F-4D97-AF65-F5344CB8AC3E}">
        <p14:creationId xmlns:p14="http://schemas.microsoft.com/office/powerpoint/2010/main" val="34168830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dirty="0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8886117-AFB1-4063-AA94-168AE88DF8F0}" type="slidenum">
              <a:rPr lang="de-DE" sz="1300"/>
              <a:pPr algn="r" eaLnBrk="1" hangingPunct="1"/>
              <a:t>12</a:t>
            </a:fld>
            <a:endParaRPr lang="de-DE" sz="1300"/>
          </a:p>
        </p:txBody>
      </p:sp>
    </p:spTree>
    <p:extLst>
      <p:ext uri="{BB962C8B-B14F-4D97-AF65-F5344CB8AC3E}">
        <p14:creationId xmlns:p14="http://schemas.microsoft.com/office/powerpoint/2010/main" val="680879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dirty="0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8886117-AFB1-4063-AA94-168AE88DF8F0}" type="slidenum">
              <a:rPr lang="de-DE" sz="1300"/>
              <a:pPr algn="r" eaLnBrk="1" hangingPunct="1"/>
              <a:t>2</a:t>
            </a:fld>
            <a:endParaRPr lang="de-DE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dirty="0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8886117-AFB1-4063-AA94-168AE88DF8F0}" type="slidenum">
              <a:rPr lang="de-DE" sz="1300"/>
              <a:pPr algn="r" eaLnBrk="1" hangingPunct="1"/>
              <a:t>3</a:t>
            </a:fld>
            <a:endParaRPr lang="de-DE" sz="1300"/>
          </a:p>
        </p:txBody>
      </p:sp>
    </p:spTree>
    <p:extLst>
      <p:ext uri="{BB962C8B-B14F-4D97-AF65-F5344CB8AC3E}">
        <p14:creationId xmlns:p14="http://schemas.microsoft.com/office/powerpoint/2010/main" val="2424824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dirty="0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8886117-AFB1-4063-AA94-168AE88DF8F0}" type="slidenum">
              <a:rPr lang="de-DE" sz="1300"/>
              <a:pPr algn="r" eaLnBrk="1" hangingPunct="1"/>
              <a:t>4</a:t>
            </a:fld>
            <a:endParaRPr lang="de-DE" sz="1300"/>
          </a:p>
        </p:txBody>
      </p:sp>
    </p:spTree>
    <p:extLst>
      <p:ext uri="{BB962C8B-B14F-4D97-AF65-F5344CB8AC3E}">
        <p14:creationId xmlns:p14="http://schemas.microsoft.com/office/powerpoint/2010/main" val="2922232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dirty="0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8886117-AFB1-4063-AA94-168AE88DF8F0}" type="slidenum">
              <a:rPr lang="de-DE" sz="1300"/>
              <a:pPr algn="r" eaLnBrk="1" hangingPunct="1"/>
              <a:t>5</a:t>
            </a:fld>
            <a:endParaRPr lang="de-DE" sz="1300"/>
          </a:p>
        </p:txBody>
      </p:sp>
    </p:spTree>
    <p:extLst>
      <p:ext uri="{BB962C8B-B14F-4D97-AF65-F5344CB8AC3E}">
        <p14:creationId xmlns:p14="http://schemas.microsoft.com/office/powerpoint/2010/main" val="610902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dirty="0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8886117-AFB1-4063-AA94-168AE88DF8F0}" type="slidenum">
              <a:rPr lang="de-DE" sz="1300"/>
              <a:pPr algn="r" eaLnBrk="1" hangingPunct="1"/>
              <a:t>6</a:t>
            </a:fld>
            <a:endParaRPr lang="de-DE" sz="1300" dirty="0"/>
          </a:p>
        </p:txBody>
      </p:sp>
    </p:spTree>
    <p:extLst>
      <p:ext uri="{BB962C8B-B14F-4D97-AF65-F5344CB8AC3E}">
        <p14:creationId xmlns:p14="http://schemas.microsoft.com/office/powerpoint/2010/main" val="363814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dirty="0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8886117-AFB1-4063-AA94-168AE88DF8F0}" type="slidenum">
              <a:rPr lang="de-DE" sz="1300"/>
              <a:pPr algn="r" eaLnBrk="1" hangingPunct="1"/>
              <a:t>7</a:t>
            </a:fld>
            <a:endParaRPr lang="de-DE" sz="1300"/>
          </a:p>
        </p:txBody>
      </p:sp>
    </p:spTree>
    <p:extLst>
      <p:ext uri="{BB962C8B-B14F-4D97-AF65-F5344CB8AC3E}">
        <p14:creationId xmlns:p14="http://schemas.microsoft.com/office/powerpoint/2010/main" val="2190452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dirty="0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8886117-AFB1-4063-AA94-168AE88DF8F0}" type="slidenum">
              <a:rPr lang="de-DE" sz="1300"/>
              <a:pPr algn="r" eaLnBrk="1" hangingPunct="1"/>
              <a:t>8</a:t>
            </a:fld>
            <a:endParaRPr lang="de-DE" sz="1300"/>
          </a:p>
        </p:txBody>
      </p:sp>
    </p:spTree>
    <p:extLst>
      <p:ext uri="{BB962C8B-B14F-4D97-AF65-F5344CB8AC3E}">
        <p14:creationId xmlns:p14="http://schemas.microsoft.com/office/powerpoint/2010/main" val="24585023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dirty="0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62" tIns="47781" rIns="95562" bIns="47781" anchor="b"/>
          <a:lstStyle>
            <a:lvl1pPr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8886117-AFB1-4063-AA94-168AE88DF8F0}" type="slidenum">
              <a:rPr lang="de-DE" sz="1300"/>
              <a:pPr algn="r" eaLnBrk="1" hangingPunct="1"/>
              <a:t>9</a:t>
            </a:fld>
            <a:endParaRPr lang="de-DE" sz="1300"/>
          </a:p>
        </p:txBody>
      </p:sp>
    </p:spTree>
    <p:extLst>
      <p:ext uri="{BB962C8B-B14F-4D97-AF65-F5344CB8AC3E}">
        <p14:creationId xmlns:p14="http://schemas.microsoft.com/office/powerpoint/2010/main" val="3378968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F6D60-886C-45DD-B048-66C316A65D0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6008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9289C-DD06-41F7-95FE-A772C997346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288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390D6-DD60-43F2-B0E3-8F7F13A3D47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913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86A6C-8CCF-4022-9BA0-7A94A028EA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237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BF8A9-D955-405A-9095-077AFDD779E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1628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009FC-11CA-4766-BDC7-EBF20271D89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392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B16D0-71EA-429D-953A-DCB983B23F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3371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A2DBD-7E97-4F1A-A48B-77F85E41E41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73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59C92-2F58-45F2-A4C4-F78AD4F153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9488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5AC49-99AE-46C6-B956-154E8DE0C1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0868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7DF4E-E7AC-4C50-828C-7725974DFB1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3938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1366A9C-3FDA-48B8-9F77-3D375531B39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healthycampus.uni-mainz.de/psychische-gesundheit/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130175" y="1524000"/>
            <a:ext cx="9372600" cy="1828800"/>
          </a:xfrm>
        </p:spPr>
        <p:txBody>
          <a:bodyPr/>
          <a:lstStyle/>
          <a:p>
            <a:pPr eaLnBrk="1" hangingPunct="1"/>
            <a:r>
              <a:rPr lang="de-DE" sz="2400" dirty="0"/>
              <a:t>Studienmodul Emotionale und Soziale Kompetenz</a:t>
            </a:r>
            <a:endParaRPr lang="de-DE" sz="2000" dirty="0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pic>
        <p:nvPicPr>
          <p:cNvPr id="2052" name="Picture 2" descr="http://www.zdv.uni-mainz.de/uni-intern/corporate_design/logo/logo_schriftzu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0"/>
            <a:ext cx="376396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1403910" y="3657600"/>
            <a:ext cx="6418744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de-DE" sz="2400" dirty="0"/>
              <a:t>Diskussionsgrundlage für „Gesund Studieren“</a:t>
            </a:r>
          </a:p>
          <a:p>
            <a:pPr algn="ctr" eaLnBrk="1" hangingPunct="1"/>
            <a:r>
              <a:rPr lang="de-DE" sz="2400" dirty="0"/>
              <a:t>Februar 2020</a:t>
            </a:r>
          </a:p>
          <a:p>
            <a:pPr algn="ctr" eaLnBrk="1" hangingPunct="1"/>
            <a:endParaRPr lang="de-DE" sz="2400" dirty="0"/>
          </a:p>
          <a:p>
            <a:pPr algn="ctr" eaLnBrk="1" hangingPunct="1"/>
            <a:r>
              <a:rPr lang="de-DE" dirty="0"/>
              <a:t>Prof. Dr. Klaus Wälde</a:t>
            </a:r>
          </a:p>
          <a:p>
            <a:pPr algn="ctr" eaLnBrk="1" hangingPunct="1"/>
            <a:r>
              <a:rPr lang="de-DE" dirty="0"/>
              <a:t>Professor für Volkswirtschaftslehre</a:t>
            </a:r>
          </a:p>
          <a:p>
            <a:pPr algn="ctr" eaLnBrk="1" hangingPunct="1"/>
            <a:r>
              <a:rPr lang="de-DE" dirty="0"/>
              <a:t>JGU Mainz</a:t>
            </a:r>
          </a:p>
        </p:txBody>
      </p:sp>
      <p:pic>
        <p:nvPicPr>
          <p:cNvPr id="2054" name="Picture 5" descr="GSME-Logo_rot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6063"/>
            <a:ext cx="24384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ChangeArrowheads="1"/>
          </p:cNvSpPr>
          <p:nvPr/>
        </p:nvSpPr>
        <p:spPr bwMode="auto">
          <a:xfrm>
            <a:off x="0" y="6583363"/>
            <a:ext cx="9144000" cy="274637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33795" name="Picture 2" descr="http://www.zdv.uni-mainz.de/uni-intern/corporate_design/logo/logo_schriftzu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0"/>
            <a:ext cx="376396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7772400" y="6553200"/>
            <a:ext cx="1333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sz="1600"/>
              <a:t>Klaus Wälde</a:t>
            </a:r>
          </a:p>
        </p:txBody>
      </p:sp>
      <p:pic>
        <p:nvPicPr>
          <p:cNvPr id="33797" name="Picture 5" descr="GSME-Logo_rot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6063"/>
            <a:ext cx="24384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feld 2"/>
          <p:cNvSpPr txBox="1">
            <a:spLocks noChangeArrowheads="1"/>
          </p:cNvSpPr>
          <p:nvPr/>
        </p:nvSpPr>
        <p:spPr bwMode="auto">
          <a:xfrm>
            <a:off x="381000" y="2971800"/>
            <a:ext cx="8153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indent="0" algn="ctr" eaLnBrk="1" hangingPunct="1"/>
            <a:r>
              <a:rPr lang="de-DE" sz="3200" b="1" dirty="0"/>
              <a:t>Vielen Dank für Ihre Aufmerksamkeit</a:t>
            </a:r>
          </a:p>
        </p:txBody>
      </p:sp>
      <p:sp>
        <p:nvSpPr>
          <p:cNvPr id="8" name="Rechteck 1"/>
          <p:cNvSpPr>
            <a:spLocks noChangeArrowheads="1"/>
          </p:cNvSpPr>
          <p:nvPr/>
        </p:nvSpPr>
        <p:spPr bwMode="auto">
          <a:xfrm>
            <a:off x="117475" y="6553200"/>
            <a:ext cx="49007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sz="1600" dirty="0"/>
              <a:t>Studienmodul Emotionale und Soziale Kompetenz</a:t>
            </a:r>
          </a:p>
        </p:txBody>
      </p:sp>
    </p:spTree>
    <p:extLst>
      <p:ext uri="{BB962C8B-B14F-4D97-AF65-F5344CB8AC3E}">
        <p14:creationId xmlns:p14="http://schemas.microsoft.com/office/powerpoint/2010/main" val="2777891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0" y="6583363"/>
            <a:ext cx="9144000" cy="274637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3075" name="Picture 2" descr="http://www.zdv.uni-mainz.de/uni-intern/corporate_design/logo/logo_schriftzu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0"/>
            <a:ext cx="376396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7772400" y="6553200"/>
            <a:ext cx="1333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sz="1600"/>
              <a:t>Klaus Wälde</a:t>
            </a:r>
          </a:p>
        </p:txBody>
      </p:sp>
      <p:pic>
        <p:nvPicPr>
          <p:cNvPr id="3077" name="Picture 5" descr="GSME-Logo_rot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6063"/>
            <a:ext cx="24384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838200" y="1848683"/>
            <a:ext cx="82677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de-DE" dirty="0"/>
              <a:t>WS 2020/21</a:t>
            </a:r>
          </a:p>
          <a:p>
            <a:pPr marL="742950" lvl="3" indent="-285750">
              <a:buFont typeface="Arial" panose="020B0604020202020204" pitchFamily="34" charset="0"/>
              <a:buChar char="•"/>
            </a:pPr>
            <a:r>
              <a:rPr lang="de-DE" dirty="0"/>
              <a:t>2 Kurse (1 aus „Das Ich“, 1 aus „Im sozialen Umfeld“) im WS</a:t>
            </a:r>
          </a:p>
          <a:p>
            <a:pPr marL="742950" lvl="3" indent="-285750">
              <a:buFont typeface="Arial" panose="020B0604020202020204" pitchFamily="34" charset="0"/>
              <a:buChar char="•"/>
            </a:pPr>
            <a:r>
              <a:rPr lang="de-DE" dirty="0"/>
              <a:t>2 Kurse im </a:t>
            </a:r>
            <a:r>
              <a:rPr lang="de-DE" dirty="0" err="1"/>
              <a:t>SoSe</a:t>
            </a:r>
            <a:endParaRPr lang="de-DE" dirty="0"/>
          </a:p>
          <a:p>
            <a:pPr marL="742950" lvl="3" indent="-285750">
              <a:buFont typeface="Arial" panose="020B0604020202020204" pitchFamily="34" charset="0"/>
              <a:buChar char="•"/>
            </a:pPr>
            <a:r>
              <a:rPr lang="de-DE" dirty="0"/>
              <a:t>Feste Gruppe von 15 Personen</a:t>
            </a:r>
          </a:p>
          <a:p>
            <a:pPr marL="1200150" lvl="4" indent="-285750">
              <a:buFont typeface="Arial" panose="020B0604020202020204" pitchFamily="34" charset="0"/>
              <a:buChar char="•"/>
            </a:pPr>
            <a:r>
              <a:rPr lang="de-DE" dirty="0"/>
              <a:t>das sind 0,5%</a:t>
            </a:r>
            <a:r>
              <a:rPr lang="de-DE" sz="1200" b="1" dirty="0"/>
              <a:t>o</a:t>
            </a:r>
            <a:r>
              <a:rPr lang="de-DE" dirty="0"/>
              <a:t> aller Studierenden der JGU</a:t>
            </a:r>
          </a:p>
          <a:p>
            <a:pPr marL="1200150" lvl="4" indent="-285750">
              <a:buFont typeface="Arial" panose="020B0604020202020204" pitchFamily="34" charset="0"/>
              <a:buChar char="•"/>
            </a:pPr>
            <a:r>
              <a:rPr lang="de-DE" dirty="0"/>
              <a:t>also 1 von 2000 Studierenden</a:t>
            </a:r>
          </a:p>
          <a:p>
            <a:pPr marL="742950" lvl="3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de-DE" dirty="0"/>
              <a:t>In Abhängigkeit von Nachfrage und Ressourcen</a:t>
            </a:r>
          </a:p>
          <a:p>
            <a:pPr marL="742950" lvl="3" indent="-285750">
              <a:buFont typeface="Arial" panose="020B0604020202020204" pitchFamily="34" charset="0"/>
              <a:buChar char="•"/>
            </a:pPr>
            <a:r>
              <a:rPr lang="de-DE" dirty="0"/>
              <a:t>Beginn einer neuen Gruppe im </a:t>
            </a:r>
            <a:r>
              <a:rPr lang="de-DE" dirty="0" err="1"/>
              <a:t>SoSe</a:t>
            </a:r>
            <a:r>
              <a:rPr lang="de-DE" dirty="0"/>
              <a:t> 2021</a:t>
            </a:r>
          </a:p>
          <a:p>
            <a:pPr marL="742950" lvl="3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de-DE" dirty="0"/>
              <a:t>Evaluation</a:t>
            </a:r>
          </a:p>
          <a:p>
            <a:pPr marL="742950" lvl="3" indent="-285750">
              <a:buFont typeface="Arial" panose="020B0604020202020204" pitchFamily="34" charset="0"/>
              <a:buChar char="•"/>
            </a:pPr>
            <a:r>
              <a:rPr lang="de-DE" dirty="0"/>
              <a:t>Aufnahmefragebogen</a:t>
            </a:r>
          </a:p>
          <a:p>
            <a:pPr marL="742950" lvl="3" indent="-285750">
              <a:buFont typeface="Arial" panose="020B0604020202020204" pitchFamily="34" charset="0"/>
              <a:buChar char="•"/>
            </a:pPr>
            <a:r>
              <a:rPr lang="de-DE" dirty="0"/>
              <a:t>Zufällige Wahl der Teilnehmer (nach Individual-/ Gruppenzuordnung)</a:t>
            </a:r>
          </a:p>
          <a:p>
            <a:pPr marL="742950" lvl="3" indent="-285750">
              <a:buFont typeface="Arial" panose="020B0604020202020204" pitchFamily="34" charset="0"/>
              <a:buChar char="•"/>
            </a:pPr>
            <a:r>
              <a:rPr lang="de-DE" dirty="0"/>
              <a:t>Abschlussprüfung mit Fragebogen und Rollenspiel</a:t>
            </a:r>
          </a:p>
          <a:p>
            <a:pPr marL="742950" lvl="3" indent="-285750">
              <a:buFont typeface="Arial" panose="020B0604020202020204" pitchFamily="34" charset="0"/>
              <a:buChar char="•"/>
            </a:pPr>
            <a:r>
              <a:rPr lang="de-DE" dirty="0"/>
              <a:t>Erneute Befragung 1-2 Jahre später (von Teilnehmern und von Nicht-Teilnehmern </a:t>
            </a:r>
            <a:r>
              <a:rPr lang="de-DE"/>
              <a:t>(Kontrollgruppe))</a:t>
            </a:r>
            <a:endParaRPr lang="de-DE" dirty="0"/>
          </a:p>
        </p:txBody>
      </p:sp>
      <p:sp>
        <p:nvSpPr>
          <p:cNvPr id="8" name="Rechteck 1"/>
          <p:cNvSpPr>
            <a:spLocks noChangeArrowheads="1"/>
          </p:cNvSpPr>
          <p:nvPr/>
        </p:nvSpPr>
        <p:spPr bwMode="auto">
          <a:xfrm>
            <a:off x="117475" y="6553200"/>
            <a:ext cx="49007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sz="1600" dirty="0"/>
              <a:t>Studienmodul Emotionale und Soziale Kompetenz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92156" y="1219200"/>
            <a:ext cx="3476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4) Wie geht’s los und Evaluation</a:t>
            </a:r>
          </a:p>
        </p:txBody>
      </p:sp>
      <p:cxnSp>
        <p:nvCxnSpPr>
          <p:cNvPr id="10" name="Gerader Verbinder 9"/>
          <p:cNvCxnSpPr/>
          <p:nvPr/>
        </p:nvCxnSpPr>
        <p:spPr>
          <a:xfrm>
            <a:off x="275492" y="1588532"/>
            <a:ext cx="77724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91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0" y="6583363"/>
            <a:ext cx="9144000" cy="274637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3075" name="Picture 2" descr="http://www.zdv.uni-mainz.de/uni-intern/corporate_design/logo/logo_schriftzu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0"/>
            <a:ext cx="376396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7772400" y="6553200"/>
            <a:ext cx="1333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sz="1600"/>
              <a:t>Klaus Wälde</a:t>
            </a:r>
          </a:p>
        </p:txBody>
      </p:sp>
      <p:pic>
        <p:nvPicPr>
          <p:cNvPr id="3077" name="Picture 5" descr="GSME-Logo_rot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6063"/>
            <a:ext cx="24384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Rechteck 2"/>
          <p:cNvSpPr>
            <a:spLocks noChangeArrowheads="1"/>
          </p:cNvSpPr>
          <p:nvPr/>
        </p:nvSpPr>
        <p:spPr bwMode="auto">
          <a:xfrm>
            <a:off x="457200" y="1687513"/>
            <a:ext cx="81534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Lösungsansätze (abstrakt)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(Thesenpapier Bundeszentrale für Politische Bildung, Kongress 2019)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Pädagogik &amp; Psychologie als Pflichtfach ab der 5. Klasse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Elternführerschein</a:t>
            </a:r>
          </a:p>
        </p:txBody>
      </p:sp>
      <p:sp>
        <p:nvSpPr>
          <p:cNvPr id="9" name="Rechteck 2"/>
          <p:cNvSpPr>
            <a:spLocks noChangeArrowheads="1"/>
          </p:cNvSpPr>
          <p:nvPr/>
        </p:nvSpPr>
        <p:spPr bwMode="auto">
          <a:xfrm>
            <a:off x="457200" y="3337679"/>
            <a:ext cx="8534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Lösungsansatz (konkret): „Gesund Studieren an der JGU“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Psychische Gesundheit (</a:t>
            </a:r>
            <a:r>
              <a:rPr lang="de-DE" sz="1400" u="sng" dirty="0">
                <a:hlinkClick r:id="rId5"/>
              </a:rPr>
              <a:t>https://healthycampus.uni-mainz.de/psychische-gesundheit/</a:t>
            </a:r>
            <a:r>
              <a:rPr lang="de-DE" u="sng" dirty="0"/>
              <a:t>)</a:t>
            </a: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Warum anderen Institutionen erzählen, was sie tun sollen?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Warum nicht etwas an eigener Institution (JGU) ändern?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Gespräch mit Prof. Michael Witthöft Juni 2019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/>
              <a:t>Wie kann Studienmodul „Selbstkenntnis“ oder EI oder ESK aussehen (inhaltlich wie organisatorisch)?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/>
              <a:t>Was würde Modul kosten und was wären Erträge (Layard, Clark, Knapp und </a:t>
            </a:r>
            <a:r>
              <a:rPr lang="de-DE" dirty="0" err="1"/>
              <a:t>Mayraz</a:t>
            </a:r>
            <a:r>
              <a:rPr lang="de-DE" dirty="0"/>
              <a:t>, 2007)?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Gespräch Prof. Thomas Rigotti Juni 2019</a:t>
            </a:r>
          </a:p>
        </p:txBody>
      </p:sp>
      <p:sp>
        <p:nvSpPr>
          <p:cNvPr id="10" name="Rechteck 1"/>
          <p:cNvSpPr>
            <a:spLocks noChangeArrowheads="1"/>
          </p:cNvSpPr>
          <p:nvPr/>
        </p:nvSpPr>
        <p:spPr bwMode="auto">
          <a:xfrm>
            <a:off x="117475" y="6553200"/>
            <a:ext cx="49007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sz="1600" dirty="0" err="1"/>
              <a:t>Studiumsmodul</a:t>
            </a:r>
            <a:r>
              <a:rPr lang="de-DE" sz="1600" dirty="0"/>
              <a:t> Emotionale und Soziale Kompetenz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52400" y="1219200"/>
            <a:ext cx="75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noch mehr zu: 1) Wieso Universitäten ein Studienmodul ESK benötigen</a:t>
            </a:r>
          </a:p>
        </p:txBody>
      </p:sp>
      <p:cxnSp>
        <p:nvCxnSpPr>
          <p:cNvPr id="12" name="Gerader Verbinder 11"/>
          <p:cNvCxnSpPr/>
          <p:nvPr/>
        </p:nvCxnSpPr>
        <p:spPr>
          <a:xfrm>
            <a:off x="275492" y="1588532"/>
            <a:ext cx="77724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247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0" y="6583363"/>
            <a:ext cx="9144000" cy="274637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pic>
        <p:nvPicPr>
          <p:cNvPr id="3075" name="Picture 2" descr="http://www.zdv.uni-mainz.de/uni-intern/corporate_design/logo/logo_schriftzu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0"/>
            <a:ext cx="376396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7772400" y="6553200"/>
            <a:ext cx="1333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sz="1600" dirty="0"/>
              <a:t>Klaus Wälde</a:t>
            </a:r>
          </a:p>
        </p:txBody>
      </p:sp>
      <p:pic>
        <p:nvPicPr>
          <p:cNvPr id="3077" name="Picture 5" descr="GSME-Logo_rot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6063"/>
            <a:ext cx="24384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hteck 1"/>
          <p:cNvSpPr>
            <a:spLocks noChangeArrowheads="1"/>
          </p:cNvSpPr>
          <p:nvPr/>
        </p:nvSpPr>
        <p:spPr bwMode="auto">
          <a:xfrm>
            <a:off x="117475" y="6553200"/>
            <a:ext cx="49007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sz="1600" dirty="0"/>
              <a:t>Studienmodul Emotionale und Soziale Kompetenz</a:t>
            </a:r>
          </a:p>
        </p:txBody>
      </p:sp>
      <p:sp>
        <p:nvSpPr>
          <p:cNvPr id="3079" name="Rechteck 2"/>
          <p:cNvSpPr>
            <a:spLocks noChangeArrowheads="1"/>
          </p:cNvSpPr>
          <p:nvPr/>
        </p:nvSpPr>
        <p:spPr bwMode="auto">
          <a:xfrm>
            <a:off x="609600" y="2083475"/>
            <a:ext cx="7924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Wieso benötigt die JGU ein Studienmodul EI?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Ausbildungssystem vermittelt Kindern und jungen Erwachsenen primär Fachkompetenzen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Emotionale und soziale Kompetenzen (</a:t>
            </a:r>
            <a:r>
              <a:rPr lang="de-DE" dirty="0" err="1"/>
              <a:t>ESKen</a:t>
            </a:r>
            <a:r>
              <a:rPr lang="de-DE" dirty="0"/>
              <a:t>) stehen eher im Hintergrund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Dies gilt für Grundschulen, weiterführende Schulen und Universitäten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Studienmodul EI könnte helfen, diese Lücke zu schließen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152400" y="1219200"/>
            <a:ext cx="5955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1) Wieso Universitäten ein Studienmodul ESK benötigen</a:t>
            </a:r>
          </a:p>
        </p:txBody>
      </p:sp>
      <p:cxnSp>
        <p:nvCxnSpPr>
          <p:cNvPr id="10" name="Gerader Verbinder 9"/>
          <p:cNvCxnSpPr/>
          <p:nvPr/>
        </p:nvCxnSpPr>
        <p:spPr>
          <a:xfrm>
            <a:off x="275492" y="1588532"/>
            <a:ext cx="77724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0" y="6583363"/>
            <a:ext cx="9144000" cy="274637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3075" name="Picture 2" descr="http://www.zdv.uni-mainz.de/uni-intern/corporate_design/logo/logo_schriftzu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0"/>
            <a:ext cx="376396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7772400" y="6553200"/>
            <a:ext cx="1333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sz="1600"/>
              <a:t>Klaus Wälde</a:t>
            </a:r>
          </a:p>
        </p:txBody>
      </p:sp>
      <p:pic>
        <p:nvPicPr>
          <p:cNvPr id="3077" name="Picture 5" descr="GSME-Logo_rot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6063"/>
            <a:ext cx="24384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chteck 2"/>
          <p:cNvSpPr>
            <a:spLocks noChangeArrowheads="1"/>
          </p:cNvSpPr>
          <p:nvPr/>
        </p:nvSpPr>
        <p:spPr bwMode="auto">
          <a:xfrm>
            <a:off x="533400" y="1772483"/>
            <a:ext cx="83820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Ist der Mangel an </a:t>
            </a:r>
            <a:r>
              <a:rPr lang="de-DE" dirty="0" err="1"/>
              <a:t>ESKen</a:t>
            </a:r>
            <a:r>
              <a:rPr lang="de-DE" dirty="0"/>
              <a:t> ein Problem?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Emotionale Intelligenz fördert subjektives Wohlempfinden (SW)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/>
              <a:t>Was ist EI? (z.B. </a:t>
            </a:r>
            <a:r>
              <a:rPr lang="de-DE" dirty="0" err="1"/>
              <a:t>Mattingly</a:t>
            </a:r>
            <a:r>
              <a:rPr lang="de-DE" dirty="0"/>
              <a:t> und </a:t>
            </a:r>
            <a:r>
              <a:rPr lang="de-DE" dirty="0" err="1"/>
              <a:t>Kraiger</a:t>
            </a:r>
            <a:r>
              <a:rPr lang="de-DE" dirty="0"/>
              <a:t>, 2019, HR Man </a:t>
            </a:r>
            <a:r>
              <a:rPr lang="de-DE" dirty="0" err="1"/>
              <a:t>Rev</a:t>
            </a:r>
            <a:r>
              <a:rPr lang="de-DE" dirty="0"/>
              <a:t>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de-DE" dirty="0"/>
              <a:t>„Fähigkeit mit eigenen Emotionen und Emotionen anderer zielführend umzugehen“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de-DE" dirty="0"/>
              <a:t>„nicht-kognitive Fähigkeiten, mit schwierigen Situationen umgehen zu können“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/>
              <a:t>Was ist subjektives Wohlempfinden?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de-DE" dirty="0"/>
              <a:t>Lebensrückblick vs. </a:t>
            </a:r>
            <a:r>
              <a:rPr lang="de-DE" dirty="0" err="1"/>
              <a:t>instantane</a:t>
            </a:r>
            <a:r>
              <a:rPr lang="de-DE" dirty="0"/>
              <a:t> Affekte </a:t>
            </a:r>
            <a:br>
              <a:rPr lang="de-DE" dirty="0"/>
            </a:br>
            <a:r>
              <a:rPr lang="de-DE" dirty="0"/>
              <a:t>(</a:t>
            </a:r>
            <a:r>
              <a:rPr lang="de-DE" dirty="0" err="1"/>
              <a:t>Kahneman</a:t>
            </a:r>
            <a:r>
              <a:rPr lang="de-DE" dirty="0"/>
              <a:t> und </a:t>
            </a:r>
            <a:r>
              <a:rPr lang="de-DE" dirty="0" err="1"/>
              <a:t>Deaton</a:t>
            </a:r>
            <a:r>
              <a:rPr lang="de-DE" dirty="0"/>
              <a:t>, 2010)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de-DE" dirty="0"/>
              <a:t>Multidimensionaler Glücksansatz (Morris, 2004)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/>
              <a:t>SW durch EI, Persönlichkeit und Umweltvariablen</a:t>
            </a:r>
            <a:br>
              <a:rPr lang="de-DE" dirty="0"/>
            </a:br>
            <a:r>
              <a:rPr lang="de-DE" dirty="0"/>
              <a:t>(siehe u.a. </a:t>
            </a:r>
            <a:r>
              <a:rPr lang="de-DE" dirty="0" err="1"/>
              <a:t>Furnham</a:t>
            </a:r>
            <a:r>
              <a:rPr lang="de-DE" dirty="0"/>
              <a:t> und </a:t>
            </a:r>
            <a:r>
              <a:rPr lang="de-DE" dirty="0" err="1"/>
              <a:t>Christoforou</a:t>
            </a:r>
            <a:r>
              <a:rPr lang="de-DE" dirty="0"/>
              <a:t>, 2007, North Am J </a:t>
            </a:r>
            <a:r>
              <a:rPr lang="de-DE" dirty="0" err="1"/>
              <a:t>Psy</a:t>
            </a:r>
            <a:r>
              <a:rPr lang="de-DE" dirty="0"/>
              <a:t>)</a:t>
            </a:r>
          </a:p>
        </p:txBody>
      </p:sp>
      <p:sp>
        <p:nvSpPr>
          <p:cNvPr id="8" name="Rechteck 1"/>
          <p:cNvSpPr>
            <a:spLocks noChangeArrowheads="1"/>
          </p:cNvSpPr>
          <p:nvPr/>
        </p:nvSpPr>
        <p:spPr bwMode="auto">
          <a:xfrm>
            <a:off x="117475" y="6553200"/>
            <a:ext cx="49007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sz="1600" dirty="0"/>
              <a:t>Studienmodul Emotionale und Soziale Kompetenz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52400" y="1219200"/>
            <a:ext cx="5955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1) Wieso Universitäten ein Studienmodul ESK benötigen</a:t>
            </a:r>
          </a:p>
        </p:txBody>
      </p:sp>
      <p:cxnSp>
        <p:nvCxnSpPr>
          <p:cNvPr id="10" name="Gerader Verbinder 9"/>
          <p:cNvCxnSpPr/>
          <p:nvPr/>
        </p:nvCxnSpPr>
        <p:spPr>
          <a:xfrm>
            <a:off x="275492" y="1588532"/>
            <a:ext cx="77724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550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0" y="6583363"/>
            <a:ext cx="9144000" cy="274637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3075" name="Picture 2" descr="http://www.zdv.uni-mainz.de/uni-intern/corporate_design/logo/logo_schriftzu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0"/>
            <a:ext cx="376396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7772400" y="6553200"/>
            <a:ext cx="1333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sz="1600"/>
              <a:t>Klaus Wälde</a:t>
            </a:r>
          </a:p>
        </p:txBody>
      </p:sp>
      <p:pic>
        <p:nvPicPr>
          <p:cNvPr id="3077" name="Picture 5" descr="GSME-Logo_rot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6063"/>
            <a:ext cx="24384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chteck 2"/>
          <p:cNvSpPr>
            <a:spLocks noChangeArrowheads="1"/>
          </p:cNvSpPr>
          <p:nvPr/>
        </p:nvSpPr>
        <p:spPr bwMode="auto">
          <a:xfrm>
            <a:off x="533400" y="1752600"/>
            <a:ext cx="838200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Ist der Mangel an </a:t>
            </a:r>
            <a:r>
              <a:rPr lang="de-DE" dirty="0" err="1"/>
              <a:t>ESKen</a:t>
            </a:r>
            <a:r>
              <a:rPr lang="de-DE" dirty="0"/>
              <a:t> ein Problem? (Fortsetzung)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Anstieg psychologischer Erkrankungen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/>
              <a:t>Der Anteil psychischer Erkrankungen an Arbeitsunfähigkeit stieg „in den vergangenen 40 Jahren von 2% auf 16,6%“ (BKK Gesundheitsreport 2018)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/>
              <a:t>Vermehrte psychologische Kenntnisse für soziales Umfeld und Angehörige notwendig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/>
              <a:t>Prophylaxe</a:t>
            </a:r>
          </a:p>
          <a:p>
            <a:pPr lvl="2"/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Gesund studieren (healthycampus.uni-mainz.de)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„Große Geschichten“ [nicht zu stark aus Fenster lehnen]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/>
              <a:t>Ungleichheit (Arbeitseinkommen, Vermögen)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/>
              <a:t>Politische Instabilität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/>
              <a:t>Globale Erwärmung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/>
              <a:t>Folge aus zu starkem Erfolgsstreben und zu geringer Empathie</a:t>
            </a:r>
          </a:p>
        </p:txBody>
      </p:sp>
      <p:sp>
        <p:nvSpPr>
          <p:cNvPr id="8" name="Rechteck 1"/>
          <p:cNvSpPr>
            <a:spLocks noChangeArrowheads="1"/>
          </p:cNvSpPr>
          <p:nvPr/>
        </p:nvSpPr>
        <p:spPr bwMode="auto">
          <a:xfrm>
            <a:off x="117475" y="6553200"/>
            <a:ext cx="49007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sz="1600" dirty="0"/>
              <a:t>Studienmodul Emotionale und Soziale Kompetenz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52400" y="1219200"/>
            <a:ext cx="5955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1) Wieso Universitäten ein Studienmodul ESK benötigen</a:t>
            </a:r>
          </a:p>
        </p:txBody>
      </p:sp>
      <p:cxnSp>
        <p:nvCxnSpPr>
          <p:cNvPr id="10" name="Gerader Verbinder 9"/>
          <p:cNvCxnSpPr/>
          <p:nvPr/>
        </p:nvCxnSpPr>
        <p:spPr>
          <a:xfrm>
            <a:off x="275492" y="1588532"/>
            <a:ext cx="77724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080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0" y="6583363"/>
            <a:ext cx="9144000" cy="274637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3075" name="Picture 2" descr="http://www.zdv.uni-mainz.de/uni-intern/corporate_design/logo/logo_schriftzu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0"/>
            <a:ext cx="376396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7772400" y="6553200"/>
            <a:ext cx="1333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sz="1600"/>
              <a:t>Klaus Wälde</a:t>
            </a:r>
          </a:p>
        </p:txBody>
      </p:sp>
      <p:pic>
        <p:nvPicPr>
          <p:cNvPr id="3077" name="Picture 5" descr="GSME-Logo_rot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6063"/>
            <a:ext cx="24384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eck 2"/>
          <p:cNvSpPr>
            <a:spLocks noChangeArrowheads="1"/>
          </p:cNvSpPr>
          <p:nvPr/>
        </p:nvSpPr>
        <p:spPr bwMode="auto">
          <a:xfrm>
            <a:off x="457199" y="1848683"/>
            <a:ext cx="8613775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Struktur Modul Emotionale und Soziale Intelligenz</a:t>
            </a:r>
          </a:p>
          <a:p>
            <a:r>
              <a:rPr lang="de-DE" dirty="0"/>
              <a:t>   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4 Kurse à 2 SWS, d.h. 4 x 14 x 1,5h = 84 (volle) Stunden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3/4 der Zeit praktische Inhalte (Studierenden sind aktiv)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1/4 der Zeit konzeptionelle Inhalte (Typ Vorlesung/ Seminar)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Kurs als „Kleingruppe“ konzipieren, d.h. max. 15 Teilnehmer pro Kurs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err="1"/>
              <a:t>Absolvierbar</a:t>
            </a:r>
            <a:r>
              <a:rPr lang="de-DE" dirty="0"/>
              <a:t> z.B. über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/>
              <a:t>2 Jahre mit einem Kurs pro Semester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/>
              <a:t>1 Jahr mit zwei Kursen pro Semester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„Seminararbeiten“ am Ende eines jeden Kurses mit persönlicher Komponente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/>
              <a:t>meine Persönlichkeit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/>
              <a:t>meine Emotionen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/>
              <a:t>mein Kommunikationsstil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Abschlussprüfung über ESK und Rollenspiel</a:t>
            </a:r>
          </a:p>
        </p:txBody>
      </p:sp>
      <p:sp>
        <p:nvSpPr>
          <p:cNvPr id="8" name="Rechteck 1"/>
          <p:cNvSpPr>
            <a:spLocks noChangeArrowheads="1"/>
          </p:cNvSpPr>
          <p:nvPr/>
        </p:nvSpPr>
        <p:spPr bwMode="auto">
          <a:xfrm>
            <a:off x="117475" y="6553200"/>
            <a:ext cx="49007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sz="1600" dirty="0"/>
              <a:t>Studienmodul Emotionale und Soziale Kompetenz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192156" y="1219200"/>
            <a:ext cx="4647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2) Erster Entwurf eines Studienmoduls ESK</a:t>
            </a:r>
          </a:p>
        </p:txBody>
      </p:sp>
      <p:cxnSp>
        <p:nvCxnSpPr>
          <p:cNvPr id="11" name="Gerader Verbinder 10"/>
          <p:cNvCxnSpPr/>
          <p:nvPr/>
        </p:nvCxnSpPr>
        <p:spPr>
          <a:xfrm>
            <a:off x="275492" y="1588532"/>
            <a:ext cx="77724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28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0" y="6583363"/>
            <a:ext cx="9144000" cy="274637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pic>
        <p:nvPicPr>
          <p:cNvPr id="3075" name="Picture 2" descr="http://www.zdv.uni-mainz.de/uni-intern/corporate_design/logo/logo_schriftzu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0"/>
            <a:ext cx="376396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7772400" y="6553200"/>
            <a:ext cx="1333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sz="1600" dirty="0"/>
              <a:t>Klaus Wälde</a:t>
            </a:r>
          </a:p>
        </p:txBody>
      </p:sp>
      <p:pic>
        <p:nvPicPr>
          <p:cNvPr id="3077" name="Picture 5" descr="GSME-Logo_rot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6063"/>
            <a:ext cx="24384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533400" y="1752600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de-DE" dirty="0"/>
              <a:t>Anrechnung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Studienmodul hat 12 ECTS (also 10% eines Masterprogramms oder 6,7% eines Bachelors)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Studienmodul kann auch teilweise angerechnet werden (falls Studienprogramme nicht genügend freie Wahl zulassen)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Studienmodul kann auch ohne Anrechnung besucht werden (von allen Studierenden und Angehörigen der JGU)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/>
              <a:t>Studiengänge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/>
              <a:t>Studium Q+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/>
              <a:t>Weiterbildung Mitarbeiter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/>
              <a:t>Promovierende (GLK – Pflichtkurs?)</a:t>
            </a:r>
          </a:p>
        </p:txBody>
      </p:sp>
      <p:sp>
        <p:nvSpPr>
          <p:cNvPr id="8" name="Rechteck 1"/>
          <p:cNvSpPr>
            <a:spLocks noChangeArrowheads="1"/>
          </p:cNvSpPr>
          <p:nvPr/>
        </p:nvSpPr>
        <p:spPr bwMode="auto">
          <a:xfrm>
            <a:off x="117475" y="6553200"/>
            <a:ext cx="49007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sz="1600" dirty="0"/>
              <a:t>Studienmodul Emotionale und Soziale Kompetenz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92156" y="1219200"/>
            <a:ext cx="4647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2) Erster Entwurf eines Studienmoduls ESK</a:t>
            </a:r>
          </a:p>
        </p:txBody>
      </p:sp>
      <p:cxnSp>
        <p:nvCxnSpPr>
          <p:cNvPr id="12" name="Gerader Verbinder 11"/>
          <p:cNvCxnSpPr/>
          <p:nvPr/>
        </p:nvCxnSpPr>
        <p:spPr>
          <a:xfrm>
            <a:off x="275492" y="1588532"/>
            <a:ext cx="77724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673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0" y="6583363"/>
            <a:ext cx="9144000" cy="274637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pic>
        <p:nvPicPr>
          <p:cNvPr id="3075" name="Picture 2" descr="http://www.zdv.uni-mainz.de/uni-intern/corporate_design/logo/logo_schriftzu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0"/>
            <a:ext cx="376396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7772400" y="6553200"/>
            <a:ext cx="1333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sz="1600" dirty="0"/>
              <a:t>Klaus Wälde</a:t>
            </a:r>
          </a:p>
        </p:txBody>
      </p:sp>
      <p:pic>
        <p:nvPicPr>
          <p:cNvPr id="3077" name="Picture 5" descr="GSME-Logo_rot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6063"/>
            <a:ext cx="24384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533400" y="1752600"/>
            <a:ext cx="769619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Anmeldephase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Ausfüllen eines Online-Fragebogens zu psychischer Gesundheit (SCL-90 o.ä. etc.)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Freifeld (bis zu 100 Worte) zu persönlichem Anliegen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Abfrage Gruppe oder individuell?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Selektion in Teilnehmertypen (regulär </a:t>
            </a:r>
            <a:r>
              <a:rPr lang="de-DE" dirty="0" err="1"/>
              <a:t>vs</a:t>
            </a:r>
            <a:r>
              <a:rPr lang="de-DE" dirty="0"/>
              <a:t> individuell)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Zweig Individuell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(Wechselmöglichkeiten zwischen individuell und regulär)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Wie bei PBS JGU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Besonderer Zugang (?)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/>
              <a:t>Keine Wartezeiten </a:t>
            </a:r>
            <a:r>
              <a:rPr lang="de-DE" dirty="0" err="1"/>
              <a:t>etc</a:t>
            </a:r>
            <a:endParaRPr lang="de-DE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/>
              <a:t>Mit PBS besprechen</a:t>
            </a:r>
          </a:p>
        </p:txBody>
      </p:sp>
      <p:sp>
        <p:nvSpPr>
          <p:cNvPr id="9" name="Rechteck 1"/>
          <p:cNvSpPr>
            <a:spLocks noChangeArrowheads="1"/>
          </p:cNvSpPr>
          <p:nvPr/>
        </p:nvSpPr>
        <p:spPr bwMode="auto">
          <a:xfrm>
            <a:off x="117475" y="6553200"/>
            <a:ext cx="49007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sz="1600" dirty="0"/>
              <a:t>Studienmodul Emotionale und Soziale Kompetenz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92156" y="1219200"/>
            <a:ext cx="4647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2) Erster Entwurf eines Studienmoduls ESK</a:t>
            </a:r>
          </a:p>
        </p:txBody>
      </p:sp>
      <p:cxnSp>
        <p:nvCxnSpPr>
          <p:cNvPr id="10" name="Gerader Verbinder 9"/>
          <p:cNvCxnSpPr/>
          <p:nvPr/>
        </p:nvCxnSpPr>
        <p:spPr>
          <a:xfrm>
            <a:off x="275492" y="1588532"/>
            <a:ext cx="77724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256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0" y="6583363"/>
            <a:ext cx="9144000" cy="274637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3075" name="Picture 2" descr="http://www.zdv.uni-mainz.de/uni-intern/corporate_design/logo/logo_schriftzu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0"/>
            <a:ext cx="376396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7772400" y="6553200"/>
            <a:ext cx="1333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sz="1600"/>
              <a:t>Klaus Wälde</a:t>
            </a:r>
          </a:p>
        </p:txBody>
      </p:sp>
      <p:pic>
        <p:nvPicPr>
          <p:cNvPr id="3077" name="Picture 5" descr="GSME-Logo_rot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6063"/>
            <a:ext cx="24384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838200" y="1752600"/>
            <a:ext cx="82677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Zweig regulär (Gruppe)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2 Kurstypen: „Das Ich“ und „Im sozialen Umfeld“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Mögliche Inhalte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/>
              <a:t>Achtsamkeitstraining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/>
              <a:t>Kommunikation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Methoden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/>
              <a:t>Individualübungen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/>
              <a:t>Gruppengespräche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/>
              <a:t>Präsentationen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/>
              <a:t>Rollenspiele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/>
              <a:t>Wissenstransfer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de-DE" dirty="0"/>
              <a:t>Motivation und Emotionen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de-DE" dirty="0"/>
              <a:t>Persönlichkeit und Störungsmodelle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Entscheidend: Auswahl Kursleiter (Kriterien?)</a:t>
            </a:r>
          </a:p>
        </p:txBody>
      </p:sp>
      <p:sp>
        <p:nvSpPr>
          <p:cNvPr id="8" name="Rechteck 1"/>
          <p:cNvSpPr>
            <a:spLocks noChangeArrowheads="1"/>
          </p:cNvSpPr>
          <p:nvPr/>
        </p:nvSpPr>
        <p:spPr bwMode="auto">
          <a:xfrm>
            <a:off x="117475" y="6553200"/>
            <a:ext cx="49007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sz="1600" dirty="0"/>
              <a:t>Studienmodul Emotionale und Soziale Kompetenz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92156" y="1219200"/>
            <a:ext cx="4647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2) Erster Entwurf eines Studienmoduls ESK</a:t>
            </a:r>
          </a:p>
        </p:txBody>
      </p:sp>
      <p:cxnSp>
        <p:nvCxnSpPr>
          <p:cNvPr id="10" name="Gerader Verbinder 9"/>
          <p:cNvCxnSpPr/>
          <p:nvPr/>
        </p:nvCxnSpPr>
        <p:spPr>
          <a:xfrm>
            <a:off x="275492" y="1588532"/>
            <a:ext cx="77724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8451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0" y="6583363"/>
            <a:ext cx="9144000" cy="274637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3075" name="Picture 2" descr="http://www.zdv.uni-mainz.de/uni-intern/corporate_design/logo/logo_schriftzu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0"/>
            <a:ext cx="3763962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7772400" y="6553200"/>
            <a:ext cx="1333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sz="1600"/>
              <a:t>Klaus Wälde</a:t>
            </a:r>
          </a:p>
        </p:txBody>
      </p:sp>
      <p:pic>
        <p:nvPicPr>
          <p:cNvPr id="3077" name="Picture 5" descr="GSME-Logo_rot_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6063"/>
            <a:ext cx="24384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838200" y="1848683"/>
            <a:ext cx="82677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de-DE" dirty="0"/>
              <a:t>Emotionale und soziale Kompetenzen werden in Ausbildungssystem vernachlässigt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de-DE" dirty="0"/>
              <a:t>Dies gilt auch (oder insbesondere?) für Universitäten, so auch die JGU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de-DE" dirty="0"/>
              <a:t>Initiative „Gesund Studieren“ bietet idealen Rahmen, Abhilfe zu starten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de-DE" dirty="0"/>
              <a:t>Studienmodul „Emotionale und Soziale Kompetenz“ würde aus Aufnahmeverfahren, 4 Kursen und Abschlussprüfung bestehen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de-DE" dirty="0"/>
              <a:t>Gesamtumfang 12 ECTS (6%-10% regulärer Studiengänge)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de-DE" dirty="0"/>
              <a:t>Studienmodul ESK würde zu höherem Studienerfolg und höherer Lebenszufriedenheit beitragen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de-DE" dirty="0"/>
              <a:t>Ökonomischer Ertrag wäre beachtlich (zu berechnen)</a:t>
            </a:r>
          </a:p>
        </p:txBody>
      </p:sp>
      <p:sp>
        <p:nvSpPr>
          <p:cNvPr id="8" name="Rechteck 1"/>
          <p:cNvSpPr>
            <a:spLocks noChangeArrowheads="1"/>
          </p:cNvSpPr>
          <p:nvPr/>
        </p:nvSpPr>
        <p:spPr bwMode="auto">
          <a:xfrm>
            <a:off x="117475" y="6553200"/>
            <a:ext cx="49007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sz="1600" dirty="0"/>
              <a:t>Studienmodul Emotionale und Soziale Kompetenz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92156" y="121920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3) Zusammenfassung</a:t>
            </a:r>
          </a:p>
        </p:txBody>
      </p:sp>
      <p:cxnSp>
        <p:nvCxnSpPr>
          <p:cNvPr id="10" name="Gerader Verbinder 9"/>
          <p:cNvCxnSpPr/>
          <p:nvPr/>
        </p:nvCxnSpPr>
        <p:spPr>
          <a:xfrm>
            <a:off x="275492" y="1588532"/>
            <a:ext cx="77724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81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6&quot;&gt;&lt;property id=&quot;20148&quot; value=&quot;5&quot;/&gt;&lt;property id=&quot;20300&quot; value=&quot;Folie 1 - &amp;quot;Zwischen Fühlen und Denken&amp;#x0D;&amp;#x0A;—&amp;#x0D;&amp;#x0A;Duale Prozesstheorien in der Ökonomik und Psychologie&amp;quot;&quot;/&gt;&lt;property id=&quot;20307&quot; value=&quot;257&quot;/&gt;&lt;/object&gt;&lt;object type=&quot;3&quot; unique_id=&quot;13356&quot;&gt;&lt;property id=&quot;20148&quot; value=&quot;5&quot;/&gt;&lt;property id=&quot;20300&quot; value=&quot;Folie 2&quot;/&gt;&lt;property id=&quot;20307&quot; value=&quot;311&quot;/&gt;&lt;/object&gt;&lt;object type=&quot;3&quot; unique_id=&quot;13357&quot;&gt;&lt;property id=&quot;20148&quot; value=&quot;5&quot;/&gt;&lt;property id=&quot;20300&quot; value=&quot;Folie 4&quot;/&gt;&lt;property id=&quot;20307&quot; value=&quot;312&quot;/&gt;&lt;/object&gt;&lt;object type=&quot;3&quot; unique_id=&quot;13358&quot;&gt;&lt;property id=&quot;20148&quot; value=&quot;5&quot;/&gt;&lt;property id=&quot;20300&quot; value=&quot;Folie 6&quot;/&gt;&lt;property id=&quot;20307&quot; value=&quot;313&quot;/&gt;&lt;/object&gt;&lt;object type=&quot;3&quot; unique_id=&quot;13359&quot;&gt;&lt;property id=&quot;20148&quot; value=&quot;5&quot;/&gt;&lt;property id=&quot;20300&quot; value=&quot;Folie 7&quot;/&gt;&lt;property id=&quot;20307&quot; value=&quot;314&quot;/&gt;&lt;/object&gt;&lt;object type=&quot;3&quot; unique_id=&quot;13360&quot;&gt;&lt;property id=&quot;20148&quot; value=&quot;5&quot;/&gt;&lt;property id=&quot;20300&quot; value=&quot;Folie 38&quot;/&gt;&lt;property id=&quot;20307&quot; value=&quot;315&quot;/&gt;&lt;/object&gt;&lt;object type=&quot;3&quot; unique_id=&quot;13361&quot;&gt;&lt;property id=&quot;20148&quot; value=&quot;5&quot;/&gt;&lt;property id=&quot;20300&quot; value=&quot;Folie 42&quot;/&gt;&lt;property id=&quot;20307&quot; value=&quot;316&quot;/&gt;&lt;/object&gt;&lt;object type=&quot;3&quot; unique_id=&quot;13363&quot;&gt;&lt;property id=&quot;20148&quot; value=&quot;5&quot;/&gt;&lt;property id=&quot;20300&quot; value=&quot;Folie 44&quot;/&gt;&lt;property id=&quot;20307&quot; value=&quot;318&quot;/&gt;&lt;/object&gt;&lt;object type=&quot;3&quot; unique_id=&quot;13365&quot;&gt;&lt;property id=&quot;20148&quot; value=&quot;5&quot;/&gt;&lt;property id=&quot;20300&quot; value=&quot;Folie 56&quot;/&gt;&lt;property id=&quot;20307&quot; value=&quot;320&quot;/&gt;&lt;/object&gt;&lt;object type=&quot;3&quot; unique_id=&quot;13626&quot;&gt;&lt;property id=&quot;20148&quot; value=&quot;5&quot;/&gt;&lt;property id=&quot;20300&quot; value=&quot;Folie 3&quot;/&gt;&lt;property id=&quot;20307&quot; value=&quot;325&quot;/&gt;&lt;/object&gt;&lt;object type=&quot;3&quot; unique_id=&quot;13696&quot;&gt;&lt;property id=&quot;20148&quot; value=&quot;5&quot;/&gt;&lt;property id=&quot;20300&quot; value=&quot;Folie 9&quot;/&gt;&lt;property id=&quot;20307&quot; value=&quot;326&quot;/&gt;&lt;/object&gt;&lt;object type=&quot;3&quot; unique_id=&quot;13793&quot;&gt;&lt;property id=&quot;20148&quot; value=&quot;5&quot;/&gt;&lt;property id=&quot;20300&quot; value=&quot;Folie 10&quot;/&gt;&lt;property id=&quot;20307&quot; value=&quot;327&quot;/&gt;&lt;/object&gt;&lt;object type=&quot;3&quot; unique_id=&quot;14211&quot;&gt;&lt;property id=&quot;20148&quot; value=&quot;5&quot;/&gt;&lt;property id=&quot;20300&quot; value=&quot;Folie 11&quot;/&gt;&lt;property id=&quot;20307&quot; value=&quot;329&quot;/&gt;&lt;/object&gt;&lt;object type=&quot;3&quot; unique_id=&quot;14434&quot;&gt;&lt;property id=&quot;20148&quot; value=&quot;5&quot;/&gt;&lt;property id=&quot;20300&quot; value=&quot;Folie 17&quot;/&gt;&lt;property id=&quot;20307&quot; value=&quot;331&quot;/&gt;&lt;/object&gt;&lt;object type=&quot;3&quot; unique_id=&quot;14551&quot;&gt;&lt;property id=&quot;20148&quot; value=&quot;5&quot;/&gt;&lt;property id=&quot;20300&quot; value=&quot;Folie 12&quot;/&gt;&lt;property id=&quot;20307&quot; value=&quot;332&quot;/&gt;&lt;/object&gt;&lt;object type=&quot;3&quot; unique_id=&quot;14702&quot;&gt;&lt;property id=&quot;20148&quot; value=&quot;5&quot;/&gt;&lt;property id=&quot;20300&quot; value=&quot;Folie 18&quot;/&gt;&lt;property id=&quot;20307&quot; value=&quot;333&quot;/&gt;&lt;/object&gt;&lt;object type=&quot;3&quot; unique_id=&quot;14796&quot;&gt;&lt;property id=&quot;20148&quot; value=&quot;5&quot;/&gt;&lt;property id=&quot;20300&quot; value=&quot;Folie 22&quot;/&gt;&lt;property id=&quot;20307&quot; value=&quot;334&quot;/&gt;&lt;/object&gt;&lt;object type=&quot;3&quot; unique_id=&quot;14797&quot;&gt;&lt;property id=&quot;20148&quot; value=&quot;5&quot;/&gt;&lt;property id=&quot;20300&quot; value=&quot;Folie 20&quot;/&gt;&lt;property id=&quot;20307&quot; value=&quot;335&quot;/&gt;&lt;/object&gt;&lt;object type=&quot;3&quot; unique_id=&quot;14798&quot;&gt;&lt;property id=&quot;20148&quot; value=&quot;5&quot;/&gt;&lt;property id=&quot;20300&quot; value=&quot;Folie 23&quot;/&gt;&lt;property id=&quot;20307&quot; value=&quot;336&quot;/&gt;&lt;/object&gt;&lt;object type=&quot;3&quot; unique_id=&quot;14799&quot;&gt;&lt;property id=&quot;20148&quot; value=&quot;5&quot;/&gt;&lt;property id=&quot;20300&quot; value=&quot;Folie 24&quot;/&gt;&lt;property id=&quot;20307&quot; value=&quot;337&quot;/&gt;&lt;/object&gt;&lt;object type=&quot;3&quot; unique_id=&quot;14800&quot;&gt;&lt;property id=&quot;20148&quot; value=&quot;5&quot;/&gt;&lt;property id=&quot;20300&quot; value=&quot;Folie 25&quot;/&gt;&lt;property id=&quot;20307&quot; value=&quot;338&quot;/&gt;&lt;/object&gt;&lt;object type=&quot;3&quot; unique_id=&quot;14801&quot;&gt;&lt;property id=&quot;20148&quot; value=&quot;5&quot;/&gt;&lt;property id=&quot;20300&quot; value=&quot;Folie 27&quot;/&gt;&lt;property id=&quot;20307&quot; value=&quot;339&quot;/&gt;&lt;/object&gt;&lt;object type=&quot;3&quot; unique_id=&quot;14802&quot;&gt;&lt;property id=&quot;20148&quot; value=&quot;5&quot;/&gt;&lt;property id=&quot;20300&quot; value=&quot;Folie 28&quot;/&gt;&lt;property id=&quot;20307&quot; value=&quot;340&quot;/&gt;&lt;/object&gt;&lt;object type=&quot;3&quot; unique_id=&quot;14803&quot;&gt;&lt;property id=&quot;20148&quot; value=&quot;5&quot;/&gt;&lt;property id=&quot;20300&quot; value=&quot;Folie 35&quot;/&gt;&lt;property id=&quot;20307&quot; value=&quot;341&quot;/&gt;&lt;/object&gt;&lt;object type=&quot;3&quot; unique_id=&quot;14804&quot;&gt;&lt;property id=&quot;20148&quot; value=&quot;5&quot;/&gt;&lt;property id=&quot;20300&quot; value=&quot;Folie 36&quot;/&gt;&lt;property id=&quot;20307&quot; value=&quot;342&quot;/&gt;&lt;/object&gt;&lt;object type=&quot;3&quot; unique_id=&quot;14805&quot;&gt;&lt;property id=&quot;20148&quot; value=&quot;5&quot;/&gt;&lt;property id=&quot;20300&quot; value=&quot;Folie 37&quot;/&gt;&lt;property id=&quot;20307&quot; value=&quot;343&quot;/&gt;&lt;/object&gt;&lt;object type=&quot;3&quot; unique_id=&quot;14806&quot;&gt;&lt;property id=&quot;20148&quot; value=&quot;5&quot;/&gt;&lt;property id=&quot;20300&quot; value=&quot;Folie 39&quot;/&gt;&lt;property id=&quot;20307&quot; value=&quot;344&quot;/&gt;&lt;/object&gt;&lt;object type=&quot;3&quot; unique_id=&quot;15096&quot;&gt;&lt;property id=&quot;20148&quot; value=&quot;5&quot;/&gt;&lt;property id=&quot;20300&quot; value=&quot;Folie 41&quot;/&gt;&lt;property id=&quot;20307&quot; value=&quot;345&quot;/&gt;&lt;/object&gt;&lt;object type=&quot;3&quot; unique_id=&quot;15223&quot;&gt;&lt;property id=&quot;20148&quot; value=&quot;5&quot;/&gt;&lt;property id=&quot;20300&quot; value=&quot;Folie 40&quot;/&gt;&lt;property id=&quot;20307&quot; value=&quot;346&quot;/&gt;&lt;/object&gt;&lt;object type=&quot;3&quot; unique_id=&quot;16179&quot;&gt;&lt;property id=&quot;20148&quot; value=&quot;5&quot;/&gt;&lt;property id=&quot;20300&quot; value=&quot;Folie 43&quot;/&gt;&lt;property id=&quot;20307&quot; value=&quot;351&quot;/&gt;&lt;/object&gt;&lt;object type=&quot;3&quot; unique_id=&quot;16739&quot;&gt;&lt;property id=&quot;20148&quot; value=&quot;5&quot;/&gt;&lt;property id=&quot;20300&quot; value=&quot;Folie 45&quot;/&gt;&lt;property id=&quot;20307&quot; value=&quot;353&quot;/&gt;&lt;/object&gt;&lt;object type=&quot;3&quot; unique_id=&quot;16966&quot;&gt;&lt;property id=&quot;20148&quot; value=&quot;5&quot;/&gt;&lt;property id=&quot;20300&quot; value=&quot;Folie 46&quot;/&gt;&lt;property id=&quot;20307&quot; value=&quot;354&quot;/&gt;&lt;/object&gt;&lt;object type=&quot;3&quot; unique_id=&quot;18181&quot;&gt;&lt;property id=&quot;20148&quot; value=&quot;5&quot;/&gt;&lt;property id=&quot;20300&quot; value=&quot;Folie 50&quot;/&gt;&lt;property id=&quot;20307&quot; value=&quot;356&quot;/&gt;&lt;/object&gt;&lt;object type=&quot;3&quot; unique_id=&quot;18182&quot;&gt;&lt;property id=&quot;20148&quot; value=&quot;5&quot;/&gt;&lt;property id=&quot;20300&quot; value=&quot;Folie 8&quot;/&gt;&lt;property id=&quot;20307&quot; value=&quot;368&quot;/&gt;&lt;/object&gt;&lt;object type=&quot;3&quot; unique_id=&quot;18183&quot;&gt;&lt;property id=&quot;20148&quot; value=&quot;5&quot;/&gt;&lt;property id=&quot;20300&quot; value=&quot;Folie 14&quot;/&gt;&lt;property id=&quot;20307&quot; value=&quot;376&quot;/&gt;&lt;/object&gt;&lt;object type=&quot;3&quot; unique_id=&quot;18184&quot;&gt;&lt;property id=&quot;20148&quot; value=&quot;5&quot;/&gt;&lt;property id=&quot;20300&quot; value=&quot;Folie 16&quot;/&gt;&lt;property id=&quot;20307&quot; value=&quot;370&quot;/&gt;&lt;/object&gt;&lt;object type=&quot;3&quot; unique_id=&quot;18185&quot;&gt;&lt;property id=&quot;20148&quot; value=&quot;5&quot;/&gt;&lt;property id=&quot;20300&quot; value=&quot;Folie 19&quot;/&gt;&lt;property id=&quot;20307&quot; value=&quot;369&quot;/&gt;&lt;/object&gt;&lt;object type=&quot;3&quot; unique_id=&quot;18186&quot;&gt;&lt;property id=&quot;20148&quot; value=&quot;5&quot;/&gt;&lt;property id=&quot;20300&quot; value=&quot;Folie 26&quot;/&gt;&lt;property id=&quot;20307&quot; value=&quot;371&quot;/&gt;&lt;/object&gt;&lt;object type=&quot;3&quot; unique_id=&quot;18187&quot;&gt;&lt;property id=&quot;20148&quot; value=&quot;5&quot;/&gt;&lt;property id=&quot;20300&quot; value=&quot;Folie 47&quot;/&gt;&lt;property id=&quot;20307&quot; value=&quot;372&quot;/&gt;&lt;/object&gt;&lt;object type=&quot;3&quot; unique_id=&quot;18188&quot;&gt;&lt;property id=&quot;20148&quot; value=&quot;5&quot;/&gt;&lt;property id=&quot;20300&quot; value=&quot;Folie 48&quot;/&gt;&lt;property id=&quot;20307&quot; value=&quot;373&quot;/&gt;&lt;/object&gt;&lt;object type=&quot;3&quot; unique_id=&quot;18189&quot;&gt;&lt;property id=&quot;20148&quot; value=&quot;5&quot;/&gt;&lt;property id=&quot;20300&quot; value=&quot;Folie 49&quot;/&gt;&lt;property id=&quot;20307&quot; value=&quot;361&quot;/&gt;&lt;/object&gt;&lt;object type=&quot;3&quot; unique_id=&quot;18190&quot;&gt;&lt;property id=&quot;20148&quot; value=&quot;5&quot;/&gt;&lt;property id=&quot;20300&quot; value=&quot;Folie 51&quot;/&gt;&lt;property id=&quot;20307&quot; value=&quot;357&quot;/&gt;&lt;/object&gt;&lt;object type=&quot;3&quot; unique_id=&quot;18191&quot;&gt;&lt;property id=&quot;20148&quot; value=&quot;5&quot;/&gt;&lt;property id=&quot;20300&quot; value=&quot;Folie 52&quot;/&gt;&lt;property id=&quot;20307&quot; value=&quot;359&quot;/&gt;&lt;/object&gt;&lt;object type=&quot;3&quot; unique_id=&quot;18192&quot;&gt;&lt;property id=&quot;20148&quot; value=&quot;5&quot;/&gt;&lt;property id=&quot;20300&quot; value=&quot;Folie 53&quot;/&gt;&lt;property id=&quot;20307&quot; value=&quot;360&quot;/&gt;&lt;/object&gt;&lt;object type=&quot;3&quot; unique_id=&quot;18193&quot;&gt;&lt;property id=&quot;20148&quot; value=&quot;5&quot;/&gt;&lt;property id=&quot;20300&quot; value=&quot;Folie 54&quot;/&gt;&lt;property id=&quot;20307&quot; value=&quot;362&quot;/&gt;&lt;/object&gt;&lt;object type=&quot;3&quot; unique_id=&quot;18194&quot;&gt;&lt;property id=&quot;20148&quot; value=&quot;5&quot;/&gt;&lt;property id=&quot;20300&quot; value=&quot;Folie 55&quot;/&gt;&lt;property id=&quot;20307&quot; value=&quot;363&quot;/&gt;&lt;/object&gt;&lt;object type=&quot;3&quot; unique_id=&quot;18195&quot;&gt;&lt;property id=&quot;20148&quot; value=&quot;5&quot;/&gt;&lt;property id=&quot;20300&quot; value=&quot;Folie 57&quot;/&gt;&lt;property id=&quot;20307&quot; value=&quot;367&quot;/&gt;&lt;/object&gt;&lt;object type=&quot;3&quot; unique_id=&quot;18196&quot;&gt;&lt;property id=&quot;20148&quot; value=&quot;5&quot;/&gt;&lt;property id=&quot;20300&quot; value=&quot;Folie 58&quot;/&gt;&lt;property id=&quot;20307&quot; value=&quot;375&quot;/&gt;&lt;/object&gt;&lt;object type=&quot;3&quot; unique_id=&quot;18197&quot;&gt;&lt;property id=&quot;20148&quot; value=&quot;5&quot;/&gt;&lt;property id=&quot;20300&quot; value=&quot;Folie 59&quot;/&gt;&lt;property id=&quot;20307&quot; value=&quot;366&quot;/&gt;&lt;/object&gt;&lt;object type=&quot;3&quot; unique_id=&quot;18198&quot;&gt;&lt;property id=&quot;20148&quot; value=&quot;5&quot;/&gt;&lt;property id=&quot;20300&quot; value=&quot;Folie 63&quot;/&gt;&lt;property id=&quot;20307&quot; value=&quot;364&quot;/&gt;&lt;/object&gt;&lt;object type=&quot;3&quot; unique_id=&quot;18199&quot;&gt;&lt;property id=&quot;20148&quot; value=&quot;5&quot;/&gt;&lt;property id=&quot;20300&quot; value=&quot;Folie 64&quot;/&gt;&lt;property id=&quot;20307&quot; value=&quot;377&quot;/&gt;&lt;/object&gt;&lt;object type=&quot;3&quot; unique_id=&quot;18200&quot;&gt;&lt;property id=&quot;20148&quot; value=&quot;5&quot;/&gt;&lt;property id=&quot;20300&quot; value=&quot;Folie 68&quot;/&gt;&lt;property id=&quot;20307&quot; value=&quot;365&quot;/&gt;&lt;/object&gt;&lt;object type=&quot;3&quot; unique_id=&quot;18720&quot;&gt;&lt;property id=&quot;20148&quot; value=&quot;5&quot;/&gt;&lt;property id=&quot;20300&quot; value=&quot;Folie 65&quot;/&gt;&lt;property id=&quot;20307&quot; value=&quot;378&quot;/&gt;&lt;/object&gt;&lt;object type=&quot;3&quot; unique_id=&quot;18889&quot;&gt;&lt;property id=&quot;20148&quot; value=&quot;5&quot;/&gt;&lt;property id=&quot;20300&quot; value=&quot;Folie 67&quot;/&gt;&lt;property id=&quot;20307&quot; value=&quot;379&quot;/&gt;&lt;/object&gt;&lt;object type=&quot;3&quot; unique_id=&quot;19004&quot;&gt;&lt;property id=&quot;20148&quot; value=&quot;5&quot;/&gt;&lt;property id=&quot;20300&quot; value=&quot;Folie 66&quot;/&gt;&lt;property id=&quot;20307&quot; value=&quot;380&quot;/&gt;&lt;/object&gt;&lt;object type=&quot;3&quot; unique_id=&quot;19411&quot;&gt;&lt;property id=&quot;20148&quot; value=&quot;5&quot;/&gt;&lt;property id=&quot;20300&quot; value=&quot;Folie 69 - &amp;quot;Zwischen Fühlen und Denken&amp;#x0D;&amp;#x0A;—&amp;#x0D;&amp;#x0A;Duale Prozesstheorien in der Ökonomik und Psychologie&amp;quot;&quot;/&gt;&lt;property id=&quot;20307&quot; value=&quot;382&quot;/&gt;&lt;/object&gt;&lt;object type=&quot;3&quot; unique_id=&quot;19412&quot;&gt;&lt;property id=&quot;20148&quot; value=&quot;5&quot;/&gt;&lt;property id=&quot;20300&quot; value=&quot;Folie 70&quot;/&gt;&lt;property id=&quot;20307&quot; value=&quot;381&quot;/&gt;&lt;/object&gt;&lt;object type=&quot;3&quot; unique_id=&quot;19413&quot;&gt;&lt;property id=&quot;20148&quot; value=&quot;5&quot;/&gt;&lt;property id=&quot;20300&quot; value=&quot;Folie 71&quot;/&gt;&lt;property id=&quot;20307&quot; value=&quot;383&quot;/&gt;&lt;/object&gt;&lt;object type=&quot;3&quot; unique_id=&quot;19597&quot;&gt;&lt;property id=&quot;20148&quot; value=&quot;5&quot;/&gt;&lt;property id=&quot;20300&quot; value=&quot;Folie 72&quot;/&gt;&lt;property id=&quot;20307&quot; value=&quot;384&quot;/&gt;&lt;/object&gt;&lt;object type=&quot;3&quot; unique_id=&quot;19785&quot;&gt;&lt;property id=&quot;20148&quot; value=&quot;5&quot;/&gt;&lt;property id=&quot;20300&quot; value=&quot;Folie 13&quot;/&gt;&lt;property id=&quot;20307&quot; value=&quot;386&quot;/&gt;&lt;/object&gt;&lt;object type=&quot;3&quot; unique_id=&quot;19786&quot;&gt;&lt;property id=&quot;20148&quot; value=&quot;5&quot;/&gt;&lt;property id=&quot;20300&quot; value=&quot;Folie 29&quot;/&gt;&lt;property id=&quot;20307&quot; value=&quot;387&quot;/&gt;&lt;/object&gt;&lt;object type=&quot;3&quot; unique_id=&quot;19787&quot;&gt;&lt;property id=&quot;20148&quot; value=&quot;5&quot;/&gt;&lt;property id=&quot;20300&quot; value=&quot;Folie 30&quot;/&gt;&lt;property id=&quot;20307&quot; value=&quot;388&quot;/&gt;&lt;/object&gt;&lt;object type=&quot;3&quot; unique_id=&quot;19788&quot;&gt;&lt;property id=&quot;20148&quot; value=&quot;5&quot;/&gt;&lt;property id=&quot;20300&quot; value=&quot;Folie 31&quot;/&gt;&lt;property id=&quot;20307&quot; value=&quot;389&quot;/&gt;&lt;/object&gt;&lt;object type=&quot;3&quot; unique_id=&quot;19789&quot;&gt;&lt;property id=&quot;20148&quot; value=&quot;5&quot;/&gt;&lt;property id=&quot;20300&quot; value=&quot;Folie 73&quot;/&gt;&lt;property id=&quot;20307&quot; value=&quot;391&quot;/&gt;&lt;/object&gt;&lt;object type=&quot;3&quot; unique_id=&quot;19790&quot;&gt;&lt;property id=&quot;20148&quot; value=&quot;5&quot;/&gt;&lt;property id=&quot;20300&quot; value=&quot;Folie 74&quot;/&gt;&lt;property id=&quot;20307&quot; value=&quot;392&quot;/&gt;&lt;/object&gt;&lt;object type=&quot;3&quot; unique_id=&quot;19791&quot;&gt;&lt;property id=&quot;20148&quot; value=&quot;5&quot;/&gt;&lt;property id=&quot;20300&quot; value=&quot;Folie 75&quot;/&gt;&lt;property id=&quot;20307&quot; value=&quot;393&quot;/&gt;&lt;/object&gt;&lt;object type=&quot;3&quot; unique_id=&quot;20204&quot;&gt;&lt;property id=&quot;20148&quot; value=&quot;5&quot;/&gt;&lt;property id=&quot;20300&quot; value=&quot;Folie 32&quot;/&gt;&lt;property id=&quot;20307&quot; value=&quot;394&quot;/&gt;&lt;/object&gt;&lt;object type=&quot;3&quot; unique_id=&quot;20274&quot;&gt;&lt;property id=&quot;20148&quot; value=&quot;5&quot;/&gt;&lt;property id=&quot;20300&quot; value=&quot;Folie 5&quot;/&gt;&lt;property id=&quot;20307&quot; value=&quot;395&quot;/&gt;&lt;/object&gt;&lt;object type=&quot;3&quot; unique_id=&quot;21255&quot;&gt;&lt;property id=&quot;20148&quot; value=&quot;5&quot;/&gt;&lt;property id=&quot;20300&quot; value=&quot;Folie 33&quot;/&gt;&lt;property id=&quot;20307&quot; value=&quot;397&quot;/&gt;&lt;/object&gt;&lt;object type=&quot;3&quot; unique_id=&quot;21256&quot;&gt;&lt;property id=&quot;20148&quot; value=&quot;5&quot;/&gt;&lt;property id=&quot;20300&quot; value=&quot;Folie 34&quot;/&gt;&lt;property id=&quot;20307&quot; value=&quot;396&quot;/&gt;&lt;/object&gt;&lt;object type=&quot;3&quot; unique_id=&quot;21257&quot;&gt;&lt;property id=&quot;20148&quot; value=&quot;5&quot;/&gt;&lt;property id=&quot;20300&quot; value=&quot;Folie 21&quot;/&gt;&lt;property id=&quot;20307&quot; value=&quot;398&quot;/&gt;&lt;/object&gt;&lt;object type=&quot;3&quot; unique_id=&quot;21331&quot;&gt;&lt;property id=&quot;20148&quot; value=&quot;5&quot;/&gt;&lt;property id=&quot;20300&quot; value=&quot;Folie 15&quot;/&gt;&lt;property id=&quot;20307&quot; value=&quot;402&quot;/&gt;&lt;/object&gt;&lt;object type=&quot;3&quot; unique_id=&quot;21332&quot;&gt;&lt;property id=&quot;20148&quot; value=&quot;5&quot;/&gt;&lt;property id=&quot;20300&quot; value=&quot;Folie 60&quot;/&gt;&lt;property id=&quot;20307&quot; value=&quot;400&quot;/&gt;&lt;/object&gt;&lt;object type=&quot;3&quot; unique_id=&quot;21333&quot;&gt;&lt;property id=&quot;20148&quot; value=&quot;5&quot;/&gt;&lt;property id=&quot;20300&quot; value=&quot;Folie 61&quot;/&gt;&lt;property id=&quot;20307&quot; value=&quot;401&quot;/&gt;&lt;/object&gt;&lt;object type=&quot;3&quot; unique_id=&quot;21334&quot;&gt;&lt;property id=&quot;20148&quot; value=&quot;5&quot;/&gt;&lt;property id=&quot;20300&quot; value=&quot;Folie 62&quot;/&gt;&lt;property id=&quot;20307&quot; value=&quot;39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987</Words>
  <Application>Microsoft Office PowerPoint</Application>
  <PresentationFormat>Bildschirmpräsentation (4:3)</PresentationFormat>
  <Paragraphs>174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Arial</vt:lpstr>
      <vt:lpstr>Calibri</vt:lpstr>
      <vt:lpstr>Standarddesign</vt:lpstr>
      <vt:lpstr>Studienmodul Emotionale und Soziale Kompetenz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Waelde, Klaus</dc:creator>
  <cp:lastModifiedBy>Wälde, Klaus</cp:lastModifiedBy>
  <cp:revision>706</cp:revision>
  <cp:lastPrinted>1601-01-01T00:00:00Z</cp:lastPrinted>
  <dcterms:created xsi:type="dcterms:W3CDTF">2012-06-05T12:17:08Z</dcterms:created>
  <dcterms:modified xsi:type="dcterms:W3CDTF">2021-06-02T13:02:55Z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