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85" r:id="rId3"/>
    <p:sldId id="282" r:id="rId4"/>
    <p:sldId id="276" r:id="rId5"/>
    <p:sldId id="277" r:id="rId6"/>
    <p:sldId id="278" r:id="rId7"/>
    <p:sldId id="279" r:id="rId8"/>
    <p:sldId id="286" r:id="rId9"/>
    <p:sldId id="281" r:id="rId10"/>
    <p:sldId id="280" r:id="rId11"/>
  </p:sldIdLst>
  <p:sldSz cx="9144000" cy="6858000" type="screen4x3"/>
  <p:notesSz cx="7099300" cy="10234613"/>
  <p:custDataLst>
    <p:tags r:id="rId13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64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C23BBF-68AD-6B66-5F14-0B6265A3F71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E1E80B-7228-5A94-2F9D-E5E37F1A1484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63467D-F34C-46A2-9495-3DF82E96F4BF}" type="datetimeFigureOut">
              <a:rPr lang="de-DE" altLang="de-DE"/>
              <a:pPr>
                <a:defRPr/>
              </a:pPr>
              <a:t>25.09.2023</a:t>
            </a:fld>
            <a:endParaRPr lang="de-DE" alt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C6CACC-F621-F41C-9FE3-DC15217E77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105C736-4368-47FF-7D3C-CA1B2112F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56FC0-099F-DF38-041C-90000652986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87DF4-6A89-904A-143D-DDAA32F061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89439CF4-066E-4041-8B66-730763696BD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C0C23533-BE04-AF34-8DB6-B13141421D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D546964-8A96-8CDC-FCAB-E7C5B9CFF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1D596BC-3C8B-DF79-FE28-2665399207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8931C1-AE01-454F-8BE9-491D5DDC48EE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3444D595-5C4C-C1B2-F81F-A7A6D8C496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054858E0-54E6-D69D-DCAF-50089A7C4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674AB11E-62D7-4611-0C6D-0CBB4E82BE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7B688B-33A9-4A9D-91AB-E32CB68FC712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7B8C53C5-6DA4-6CFF-76C8-D4BF1FC5CA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DD90061D-23BD-A33C-273A-27F518035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95B5975A-8AB2-48C5-1D5E-6B0C06EDF1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BF5542-147E-4E2A-9FF4-B06D713776D3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54FD14A-844D-FF34-B6EC-4D633E3BF4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E968225-A39F-1AD6-EB31-B642EDEEA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6BC243DA-9458-0D86-FFDE-1204A383BA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09045C-9FA7-49DF-9272-7DA4A710E810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504AAE2-6985-11BA-56BA-6CCC810D68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8F2AA987-ECA0-C92E-5AFD-B29EB88E7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F343080-B170-815A-47D3-34F590E29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AA368-FA4D-4464-90A6-3A795D66AD63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504AAE2-6985-11BA-56BA-6CCC810D68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8F2AA987-ECA0-C92E-5AFD-B29EB88E7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F343080-B170-815A-47D3-34F590E29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0AA368-FA4D-4464-90A6-3A795D66AD63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364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942A074-3FB3-E698-2FC5-644E7AB3AB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5C86472-58EF-DDEE-2C34-E03DF58E1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65F13D22-ED11-13B6-2164-726FCD0B2D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997BD5-791F-4691-9BE3-0D7E8E636823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0F4DFD0B-8519-71A5-891B-2A50ABB061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99182DC4-D4D4-319A-0BA9-461A5C53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09B2C20-6882-71B7-EC27-ADAFD6EBC2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4863" indent="-309563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382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335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28850" indent="-2476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860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32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004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57650" indent="-24765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BD1360-F015-4F59-B7C7-A24D71490C26}" type="slidenum">
              <a:rPr lang="de-DE" altLang="de-DE" sz="13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de-DE" altLang="de-DE" sz="13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CD31FD-DABB-1112-298B-A384F593E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A0504B-1AE4-E073-2EE0-4047F1128C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1D4A6E-C978-6DB8-B179-B2F88CFA30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E639-9A5B-4C0E-83CD-5D7E56B7583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6993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C112DA-6F6E-9219-AB07-4C8A23B4C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38F7FA-A8C4-F7A2-4A5C-CD3E5DAADC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703EB0-082B-A34E-26A0-3C7A10075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7A034-3902-427A-AB7C-4F492CFF5C4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0636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88EF20-D312-0C81-4129-4394580325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3664E0-D838-FDDE-4F26-DC5F93038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17A809-C079-4063-2704-B7F6876F1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7B46C-BE9F-4AA9-BBF2-AA9B515B3DC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4873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262932" y="94733"/>
            <a:ext cx="2618137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2400" b="1" i="0">
                <a:solidFill>
                  <a:srgbClr val="C1002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49244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1F86891B-A043-443C-3436-4DBEB9E621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marL="9525">
              <a:spcBef>
                <a:spcPts val="8"/>
              </a:spcBef>
              <a:defRPr sz="135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de-DE"/>
              <a:t>April</a:t>
            </a:r>
            <a:r>
              <a:rPr lang="de-DE" spc="34"/>
              <a:t> </a:t>
            </a:r>
            <a:r>
              <a:rPr lang="de-DE"/>
              <a:t>27,</a:t>
            </a:r>
            <a:r>
              <a:rPr lang="de-DE" spc="38"/>
              <a:t> </a:t>
            </a:r>
            <a:r>
              <a:rPr lang="de-DE" spc="-15"/>
              <a:t>2022</a:t>
            </a:r>
            <a:endParaRPr lang="de-DE" spc="-15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E9D12F4B-6D31-6B93-E9CD-526ED97F6F5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3F0F53-6BB7-48EE-89A5-32AFE01EB06E}" type="datetimeFigureOut">
              <a:rPr lang="en-US"/>
              <a:pPr>
                <a:defRPr/>
              </a:pPr>
              <a:t>9/25/2023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49ED57DE-6C14-6A39-9B50-3A8562EF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marL="28575">
              <a:spcBef>
                <a:spcPts val="13"/>
              </a:spcBef>
              <a:defRPr sz="13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781EFF87-7C79-4772-9583-6338C10026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915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48CA06-3B94-C5BA-9356-B978BF9D18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DED110-94BA-C5C0-7B3D-77EBE56B4A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3D53BB-52BA-6582-AD4F-9EFD86452F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13D7A-CF2F-44C5-8D4F-C7CB3F78999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7254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6BDD47-9689-6CEB-9621-2FA5A0AEA7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7D2971-1815-3531-A94A-FC6A59C04F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D89C19-D959-29CB-D1F5-32B689A27E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EFC91-0800-43AC-9A3F-F674755CF0D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23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7BF8D1-41DF-402A-8E8D-F45405B964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BCA4B3-7FB4-5034-D685-19689E238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735E0-8862-391D-116B-A161A38598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74D2D-F5A0-4344-B03E-D7F0BD25211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304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C3639D4-89CB-3A54-64B7-EA208ECB6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2BF50A-A1D7-3BF6-979B-C28B88A5FC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610BB7C-1B1F-9901-9D2E-1514601DB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00997-8A7A-4417-B5EF-B4645208DF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61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A93DB5D-5B20-FFF4-CCFE-AC233931C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F17C05-05F4-57DC-FC8C-BB247970D5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34111D-2D14-90CC-0888-6906AC3702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B4BEC-B04C-4763-914C-AD5CAC45153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803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4177F6-11A5-8BA4-803F-7FA8549D63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5053F4-D2CF-E23F-E313-06F27F9A8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5CFC4D3-9846-66B2-0D9C-2375BACCF6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5719-CB37-403B-B5F7-88DA5BE5640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5160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9AA4D2-4332-8255-7A69-C98511023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812186-EF1B-4097-760A-9D37A1743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2ECE90-92B8-4F04-D4E3-E719499AFD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28E2-63BE-4638-8C85-0C26C3AD542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616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A530A0-0384-7A24-DF6E-869E427992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8E3D3B-9551-2B75-D1F9-F411BE082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AAB054-BFB7-632F-D503-8FE1E6DE1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765F1-C492-4860-AE15-3C5E7023B85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3543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DB951-5173-A75D-E497-3E21C2713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22E3C1-31A3-5AEF-7F17-E069BE390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F19C601-6971-6968-AB0E-F47ADCE123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C74F9B-24CE-04CB-8C66-51190AB605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E13C3EC-E6D1-8960-BFDC-491FCC788D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9334BDC-7EF7-4D8D-B27A-7323D71CE69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aelde.com/pdf/AIO.pdf" TargetMode="External"/><Relationship Id="rId5" Type="http://schemas.openxmlformats.org/officeDocument/2006/relationships/hyperlink" Target="https://www.macro.economics.uni-mainz.de/klaus-waelde/waelde-klaus-applied-intertemporal-optimization/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GSME-Logo_rot_small">
            <a:extLst>
              <a:ext uri="{FF2B5EF4-FFF2-40B4-BE49-F238E27FC236}">
                <a16:creationId xmlns:a16="http://schemas.microsoft.com/office/drawing/2014/main" id="{D4385A18-73DD-DE7F-DA4E-283603559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4F8F7E5E-C761-C684-4AB0-DD38075F6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6">
            <a:extLst>
              <a:ext uri="{FF2B5EF4-FFF2-40B4-BE49-F238E27FC236}">
                <a16:creationId xmlns:a16="http://schemas.microsoft.com/office/drawing/2014/main" id="{4ED0EFAC-85AA-24A0-951E-EFF5C5D1C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4101" name="Text Box 7">
            <a:extLst>
              <a:ext uri="{FF2B5EF4-FFF2-40B4-BE49-F238E27FC236}">
                <a16:creationId xmlns:a16="http://schemas.microsoft.com/office/drawing/2014/main" id="{EA9491E7-4F5E-B052-3E49-CDA0AEDC6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4102" name="Textfeld 2">
            <a:extLst>
              <a:ext uri="{FF2B5EF4-FFF2-40B4-BE49-F238E27FC236}">
                <a16:creationId xmlns:a16="http://schemas.microsoft.com/office/drawing/2014/main" id="{2EE67C73-1B8B-FF62-D434-F65EB8194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4103" name="Textfeld 1">
            <a:extLst>
              <a:ext uri="{FF2B5EF4-FFF2-40B4-BE49-F238E27FC236}">
                <a16:creationId xmlns:a16="http://schemas.microsoft.com/office/drawing/2014/main" id="{EA8AB5A7-0AF7-3BDF-1FEE-48F516C53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63788"/>
            <a:ext cx="8540750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793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 Methods in QDEM</a:t>
            </a:r>
            <a:endParaRPr lang="de-DE" altLang="de-DE" sz="2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Klaus Wälde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Winterterm 2023/24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de-DE" alt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de-DE" altLang="de-DE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https://www.macro.economics.uni-mainz.de/qdem-maths23-24/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GSME-Logo_rot_small">
            <a:extLst>
              <a:ext uri="{FF2B5EF4-FFF2-40B4-BE49-F238E27FC236}">
                <a16:creationId xmlns:a16="http://schemas.microsoft.com/office/drawing/2014/main" id="{60D3C42C-CE7B-766D-50AB-6EFFA2791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8BC56B38-AFC8-9F3F-CBDE-8FAB018B6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6">
            <a:extLst>
              <a:ext uri="{FF2B5EF4-FFF2-40B4-BE49-F238E27FC236}">
                <a16:creationId xmlns:a16="http://schemas.microsoft.com/office/drawing/2014/main" id="{D653AE0C-BB97-3056-A88B-39AE4623F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8437" name="Text Box 7">
            <a:extLst>
              <a:ext uri="{FF2B5EF4-FFF2-40B4-BE49-F238E27FC236}">
                <a16:creationId xmlns:a16="http://schemas.microsoft.com/office/drawing/2014/main" id="{9E9BA486-9946-B7E2-2B12-218E7F91B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18438" name="Textfeld 2">
            <a:extLst>
              <a:ext uri="{FF2B5EF4-FFF2-40B4-BE49-F238E27FC236}">
                <a16:creationId xmlns:a16="http://schemas.microsoft.com/office/drawing/2014/main" id="{D941263A-8B06-5BD9-67B6-E42E6076F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209791E-E00A-FF17-FC74-95D1DAB87683}"/>
              </a:ext>
            </a:extLst>
          </p:cNvPr>
          <p:cNvSpPr txBox="1"/>
          <p:nvPr/>
        </p:nvSpPr>
        <p:spPr>
          <a:xfrm>
            <a:off x="228600" y="1143000"/>
            <a:ext cx="8686800" cy="149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D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40" name="Textfeld 1">
            <a:extLst>
              <a:ext uri="{FF2B5EF4-FFF2-40B4-BE49-F238E27FC236}">
                <a16:creationId xmlns:a16="http://schemas.microsoft.com/office/drawing/2014/main" id="{224937EE-C830-9906-04A5-4E2B8F131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3019425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Let‘s start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object 2">
            <a:extLst>
              <a:ext uri="{FF2B5EF4-FFF2-40B4-BE49-F238E27FC236}">
                <a16:creationId xmlns:a16="http://schemas.microsoft.com/office/drawing/2014/main" id="{76A64100-A03A-7FB8-F33C-F51E569E81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12192000" cy="6858000"/>
          </a:xfrm>
        </p:grpSpPr>
        <p:pic>
          <p:nvPicPr>
            <p:cNvPr id="6150" name="object 3">
              <a:extLst>
                <a:ext uri="{FF2B5EF4-FFF2-40B4-BE49-F238E27FC236}">
                  <a16:creationId xmlns:a16="http://schemas.microsoft.com/office/drawing/2014/main" id="{C22AED39-87FB-ACB4-6A90-39285C0CF3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1998" cy="6857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1" name="object 4">
              <a:extLst>
                <a:ext uri="{FF2B5EF4-FFF2-40B4-BE49-F238E27FC236}">
                  <a16:creationId xmlns:a16="http://schemas.microsoft.com/office/drawing/2014/main" id="{49B3E188-9EB0-22DD-F6BC-22A18864D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906" y="377778"/>
              <a:ext cx="9908540" cy="3639185"/>
            </a:xfrm>
            <a:custGeom>
              <a:avLst/>
              <a:gdLst>
                <a:gd name="T0" fmla="*/ 9908455 w 9908540"/>
                <a:gd name="T1" fmla="*/ 0 h 3639185"/>
                <a:gd name="T2" fmla="*/ 0 w 9908540"/>
                <a:gd name="T3" fmla="*/ 0 h 3639185"/>
                <a:gd name="T4" fmla="*/ 0 w 9908540"/>
                <a:gd name="T5" fmla="*/ 3639049 h 3639185"/>
                <a:gd name="T6" fmla="*/ 9908455 w 9908540"/>
                <a:gd name="T7" fmla="*/ 3639049 h 3639185"/>
                <a:gd name="T8" fmla="*/ 9908455 w 9908540"/>
                <a:gd name="T9" fmla="*/ 0 h 36391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8540" h="3639185">
                  <a:moveTo>
                    <a:pt x="9908455" y="0"/>
                  </a:moveTo>
                  <a:lnTo>
                    <a:pt x="0" y="0"/>
                  </a:lnTo>
                  <a:lnTo>
                    <a:pt x="0" y="3639049"/>
                  </a:lnTo>
                  <a:lnTo>
                    <a:pt x="9908455" y="3639049"/>
                  </a:lnTo>
                  <a:lnTo>
                    <a:pt x="9908455" y="0"/>
                  </a:lnTo>
                  <a:close/>
                </a:path>
              </a:pathLst>
            </a:custGeom>
            <a:solidFill>
              <a:srgbClr val="C109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de-DE"/>
            </a:p>
          </p:txBody>
        </p:sp>
      </p:grpSp>
      <p:sp>
        <p:nvSpPr>
          <p:cNvPr id="6147" name="object 5">
            <a:extLst>
              <a:ext uri="{FF2B5EF4-FFF2-40B4-BE49-F238E27FC236}">
                <a16:creationId xmlns:a16="http://schemas.microsoft.com/office/drawing/2014/main" id="{7B4C302F-C5D0-7322-0AC9-4CC2551FA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752600"/>
            <a:ext cx="513715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525" rIns="0" bIns="0">
            <a:spAutoFit/>
          </a:bodyPr>
          <a:lstStyle>
            <a:lvl1pPr marL="431800" indent="-4238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48000"/>
              </a:lnSpc>
              <a:spcBef>
                <a:spcPts val="75"/>
              </a:spcBef>
              <a:buFontTx/>
              <a:buNone/>
            </a:pPr>
            <a:r>
              <a:rPr lang="de-DE" altLang="de-DE" sz="27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DECISION MAKING IN ECONOMICS &amp; MANAGEMENT</a:t>
            </a:r>
            <a:endParaRPr lang="de-DE" altLang="de-DE" sz="27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935D3560-E414-6778-B533-DA16DB1A62E0}"/>
              </a:ext>
            </a:extLst>
          </p:cNvPr>
          <p:cNvSpPr txBox="1"/>
          <p:nvPr/>
        </p:nvSpPr>
        <p:spPr>
          <a:xfrm>
            <a:off x="3268663" y="1295400"/>
            <a:ext cx="2252662" cy="287338"/>
          </a:xfrm>
          <a:prstGeom prst="rect">
            <a:avLst/>
          </a:prstGeom>
        </p:spPr>
        <p:txBody>
          <a:bodyPr lIns="0" tIns="9525" rIns="0" bIns="0">
            <a:spAutoFit/>
          </a:bodyPr>
          <a:lstStyle/>
          <a:p>
            <a:pPr marL="9525">
              <a:spcBef>
                <a:spcPts val="75"/>
              </a:spcBef>
              <a:defRPr/>
            </a:pP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MASTER‘S</a:t>
            </a:r>
            <a:r>
              <a:rPr spc="-4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19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endParaRPr dirty="0">
              <a:latin typeface="Calibri"/>
              <a:cs typeface="Calibri"/>
            </a:endParaRPr>
          </a:p>
        </p:txBody>
      </p:sp>
      <p:pic>
        <p:nvPicPr>
          <p:cNvPr id="6149" name="object 7">
            <a:extLst>
              <a:ext uri="{FF2B5EF4-FFF2-40B4-BE49-F238E27FC236}">
                <a16:creationId xmlns:a16="http://schemas.microsoft.com/office/drawing/2014/main" id="{C41AD656-882B-BBD1-0330-ADC0CDA50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013" y="5249863"/>
            <a:ext cx="2849562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4">
            <a:extLst>
              <a:ext uri="{FF2B5EF4-FFF2-40B4-BE49-F238E27FC236}">
                <a16:creationId xmlns:a16="http://schemas.microsoft.com/office/drawing/2014/main" id="{542F5610-1861-3CE7-38E4-3DE1CA5BA4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66988" y="1016000"/>
            <a:ext cx="4010025" cy="511175"/>
          </a:xfrm>
        </p:spPr>
        <p:txBody>
          <a:bodyPr/>
          <a:lstStyle/>
          <a:p>
            <a:r>
              <a:rPr lang="de-DE" altLang="de-DE" sz="2400"/>
              <a:t>Heads of the program</a:t>
            </a:r>
            <a:endParaRPr lang="LID4096" altLang="de-DE" sz="2400"/>
          </a:p>
        </p:txBody>
      </p:sp>
      <p:sp>
        <p:nvSpPr>
          <p:cNvPr id="7172" name="Foliennummernplatzhalter 5">
            <a:extLst>
              <a:ext uri="{FF2B5EF4-FFF2-40B4-BE49-F238E27FC236}">
                <a16:creationId xmlns:a16="http://schemas.microsoft.com/office/drawing/2014/main" id="{1C93DAC4-A0E8-CB28-EDDD-F0E2A3820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B0155-191A-459B-82A8-13A80125216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  <p:pic>
        <p:nvPicPr>
          <p:cNvPr id="7173" name="Picture 7" descr="A picture containing person, tree, outdoor, person&#10;&#10;Description automatically generated">
            <a:extLst>
              <a:ext uri="{FF2B5EF4-FFF2-40B4-BE49-F238E27FC236}">
                <a16:creationId xmlns:a16="http://schemas.microsoft.com/office/drawing/2014/main" id="{C70EE07D-84D8-223C-9518-50579576B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238" y="2144713"/>
            <a:ext cx="1093787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A48A98EA-0409-C84D-0002-8ED58A3A1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75025"/>
            <a:ext cx="1254125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1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BC7803D3-0EE9-F848-60E8-2B3463C0C5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63" y="3375025"/>
            <a:ext cx="1182687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id="{302A130B-CA4D-0B4F-1E32-5F74BBB2C1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550" y="2139950"/>
            <a:ext cx="1093788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Box 14">
            <a:extLst>
              <a:ext uri="{FF2B5EF4-FFF2-40B4-BE49-F238E27FC236}">
                <a16:creationId xmlns:a16="http://schemas.microsoft.com/office/drawing/2014/main" id="{6D366C28-08A3-8F58-1148-5AD856ABB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846638"/>
            <a:ext cx="19383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 i="1"/>
              <a:t>Prof. Dr. Thorsten Schank</a:t>
            </a:r>
            <a:endParaRPr lang="LID4096" altLang="de-DE" sz="1800" i="1"/>
          </a:p>
        </p:txBody>
      </p:sp>
      <p:sp>
        <p:nvSpPr>
          <p:cNvPr id="7178" name="TextBox 15">
            <a:extLst>
              <a:ext uri="{FF2B5EF4-FFF2-40B4-BE49-F238E27FC236}">
                <a16:creationId xmlns:a16="http://schemas.microsoft.com/office/drawing/2014/main" id="{D5E1422A-E2E7-FAC5-2375-CBC679DF8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3963" y="4846638"/>
            <a:ext cx="17129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 i="1"/>
              <a:t>Prof. Dr. Florian Hett</a:t>
            </a:r>
            <a:endParaRPr lang="LID4096" altLang="de-DE" sz="1800" i="1"/>
          </a:p>
        </p:txBody>
      </p:sp>
      <p:sp>
        <p:nvSpPr>
          <p:cNvPr id="7179" name="TextBox 16">
            <a:extLst>
              <a:ext uri="{FF2B5EF4-FFF2-40B4-BE49-F238E27FC236}">
                <a16:creationId xmlns:a16="http://schemas.microsoft.com/office/drawing/2014/main" id="{2445A116-7B12-3B1B-E441-859D5E78B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3611563"/>
            <a:ext cx="1644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i="1"/>
              <a:t>Dr. Constantin Weiser</a:t>
            </a:r>
            <a:endParaRPr lang="LID4096" altLang="de-DE" sz="1800" i="1"/>
          </a:p>
        </p:txBody>
      </p:sp>
      <p:sp>
        <p:nvSpPr>
          <p:cNvPr id="7180" name="TextBox 17">
            <a:extLst>
              <a:ext uri="{FF2B5EF4-FFF2-40B4-BE49-F238E27FC236}">
                <a16:creationId xmlns:a16="http://schemas.microsoft.com/office/drawing/2014/main" id="{E2D46C4A-2341-6FB6-ABBD-231AE2BC3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3611563"/>
            <a:ext cx="171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800" i="1"/>
              <a:t>Prof. Dr. Stefan Irnich</a:t>
            </a:r>
            <a:endParaRPr lang="LID4096" altLang="de-DE" sz="1800" i="1"/>
          </a:p>
        </p:txBody>
      </p:sp>
      <p:sp>
        <p:nvSpPr>
          <p:cNvPr id="7181" name="TextBox 16">
            <a:extLst>
              <a:ext uri="{FF2B5EF4-FFF2-40B4-BE49-F238E27FC236}">
                <a16:creationId xmlns:a16="http://schemas.microsoft.com/office/drawing/2014/main" id="{7E7E322A-59D6-1AFC-AD01-AE56DD2FA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688" y="4846638"/>
            <a:ext cx="16446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i="1"/>
              <a:t>Daniela Maier, M.Sc.</a:t>
            </a:r>
            <a:endParaRPr lang="LID4096" altLang="de-DE" sz="1800" i="1"/>
          </a:p>
        </p:txBody>
      </p:sp>
      <p:pic>
        <p:nvPicPr>
          <p:cNvPr id="7182" name="Grafik 1">
            <a:extLst>
              <a:ext uri="{FF2B5EF4-FFF2-40B4-BE49-F238E27FC236}">
                <a16:creationId xmlns:a16="http://schemas.microsoft.com/office/drawing/2014/main" id="{ECDB7DEB-1695-4F34-7604-F73B681B41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11" t="3555" r="7349"/>
          <a:stretch>
            <a:fillRect/>
          </a:stretch>
        </p:blipFill>
        <p:spPr bwMode="auto">
          <a:xfrm>
            <a:off x="7300913" y="3379788"/>
            <a:ext cx="1277937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GSME-Logo_rot_small">
            <a:extLst>
              <a:ext uri="{FF2B5EF4-FFF2-40B4-BE49-F238E27FC236}">
                <a16:creationId xmlns:a16="http://schemas.microsoft.com/office/drawing/2014/main" id="{A3289CDE-DC09-8EB6-0846-D9C2C46BA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0F16E230-E657-F842-5D16-1F22D6CC9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6">
            <a:extLst>
              <a:ext uri="{FF2B5EF4-FFF2-40B4-BE49-F238E27FC236}">
                <a16:creationId xmlns:a16="http://schemas.microsoft.com/office/drawing/2014/main" id="{25414B18-8B77-1F70-DEAE-35F0B7ACA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8197" name="Text Box 7">
            <a:extLst>
              <a:ext uri="{FF2B5EF4-FFF2-40B4-BE49-F238E27FC236}">
                <a16:creationId xmlns:a16="http://schemas.microsoft.com/office/drawing/2014/main" id="{B91ECE4E-BEF6-28A5-F61B-07F96EED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8198" name="Textfeld 2">
            <a:extLst>
              <a:ext uri="{FF2B5EF4-FFF2-40B4-BE49-F238E27FC236}">
                <a16:creationId xmlns:a16="http://schemas.microsoft.com/office/drawing/2014/main" id="{7A7772F6-72FC-8ADB-88E7-0E89CFAAF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8199" name="Textfeld 2">
            <a:extLst>
              <a:ext uri="{FF2B5EF4-FFF2-40B4-BE49-F238E27FC236}">
                <a16:creationId xmlns:a16="http://schemas.microsoft.com/office/drawing/2014/main" id="{B391D72B-45D6-0CC9-EA44-8FBAEC6F5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77938"/>
            <a:ext cx="8686800" cy="415498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Introductory course on mathematical methods in economics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Objective: prepare mathematical background for other courses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Lagrange function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Shadow prices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Envelope theorem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de-DE" alt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</a:t>
            </a:r>
            <a:r>
              <a:rPr lang="de-DE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equations</a:t>
            </a:r>
            <a:r>
              <a:rPr lang="de-DE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</a:t>
            </a:r>
            <a:r>
              <a:rPr lang="de-DE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DE" alt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de-DE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uncertainty</a:t>
            </a:r>
            <a:endParaRPr lang="de-DE" altLang="de-DE" sz="2400" strike="sngStrik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Symbol" panose="05050102010706020507" pitchFamily="18" charset="2"/>
              <a:buChar char="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applied – no abstract </a:t>
            </a:r>
            <a:r>
              <a:rPr lang="en-US" alt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maths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 framework – overlapping generations model</a:t>
            </a:r>
            <a:endParaRPr lang="de-DE" alt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Textbook “Applied Intertemporal Optimization”</a:t>
            </a:r>
            <a:endParaRPr lang="de-DE" alt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GSME-Logo_rot_small">
            <a:extLst>
              <a:ext uri="{FF2B5EF4-FFF2-40B4-BE49-F238E27FC236}">
                <a16:creationId xmlns:a16="http://schemas.microsoft.com/office/drawing/2014/main" id="{9D530717-ABCA-2840-6266-E4983CAD0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0DA5DE42-F862-5FA4-6FE7-65F23A840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6">
            <a:extLst>
              <a:ext uri="{FF2B5EF4-FFF2-40B4-BE49-F238E27FC236}">
                <a16:creationId xmlns:a16="http://schemas.microsoft.com/office/drawing/2014/main" id="{A57DAAA7-5DF0-DB75-05AC-D69C38A64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0245" name="Text Box 7">
            <a:extLst>
              <a:ext uri="{FF2B5EF4-FFF2-40B4-BE49-F238E27FC236}">
                <a16:creationId xmlns:a16="http://schemas.microsoft.com/office/drawing/2014/main" id="{9AE1CD32-245D-C485-7AB6-C85140683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10246" name="Textfeld 2">
            <a:extLst>
              <a:ext uri="{FF2B5EF4-FFF2-40B4-BE49-F238E27FC236}">
                <a16:creationId xmlns:a16="http://schemas.microsoft.com/office/drawing/2014/main" id="{71BE69AF-8020-F121-F6AC-4E384AE4C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10247" name="Textfeld 2">
            <a:extLst>
              <a:ext uri="{FF2B5EF4-FFF2-40B4-BE49-F238E27FC236}">
                <a16:creationId xmlns:a16="http://schemas.microsoft.com/office/drawing/2014/main" id="{C386169D-6541-19E1-374F-BFCDEB991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1714500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de-D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plan (time wise)</a:t>
            </a:r>
          </a:p>
        </p:txBody>
      </p:sp>
      <p:sp>
        <p:nvSpPr>
          <p:cNvPr id="10249" name="Textfeld 2">
            <a:extLst>
              <a:ext uri="{FF2B5EF4-FFF2-40B4-BE49-F238E27FC236}">
                <a16:creationId xmlns:a16="http://schemas.microsoft.com/office/drawing/2014/main" id="{79F29093-2A99-3831-E891-98780101F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5253038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teach – you teach</a:t>
            </a:r>
          </a:p>
          <a:p>
            <a:pPr>
              <a:spcBef>
                <a:spcPct val="0"/>
              </a:spcBef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problem sets</a:t>
            </a:r>
          </a:p>
          <a:p>
            <a:pPr>
              <a:spcBef>
                <a:spcPct val="0"/>
              </a:spcBef>
            </a:pPr>
            <a:r>
              <a:rPr lang="en-US" alt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(form groups now)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2BA7D25-F45A-7BA0-7257-4E9AED052B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" y="2406650"/>
            <a:ext cx="9533219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GSME-Logo_rot_small">
            <a:extLst>
              <a:ext uri="{FF2B5EF4-FFF2-40B4-BE49-F238E27FC236}">
                <a16:creationId xmlns:a16="http://schemas.microsoft.com/office/drawing/2014/main" id="{2788F756-7815-2C59-7082-E1673DB69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EB4D1BB4-3628-4171-FCA1-944F9249D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6">
            <a:extLst>
              <a:ext uri="{FF2B5EF4-FFF2-40B4-BE49-F238E27FC236}">
                <a16:creationId xmlns:a16="http://schemas.microsoft.com/office/drawing/2014/main" id="{853D16FF-A7C6-1C7F-79ED-FF946E0B0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2293" name="Text Box 7">
            <a:extLst>
              <a:ext uri="{FF2B5EF4-FFF2-40B4-BE49-F238E27FC236}">
                <a16:creationId xmlns:a16="http://schemas.microsoft.com/office/drawing/2014/main" id="{317AEEB6-D6B2-1F96-72CC-DDAF4D1A4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12294" name="Textfeld 2">
            <a:extLst>
              <a:ext uri="{FF2B5EF4-FFF2-40B4-BE49-F238E27FC236}">
                <a16:creationId xmlns:a16="http://schemas.microsoft.com/office/drawing/2014/main" id="{57DDCDE4-E406-2918-194B-3CDD383AA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EC3EE63-D89F-C4DC-10C0-F4B27F266C4A}"/>
              </a:ext>
            </a:extLst>
          </p:cNvPr>
          <p:cNvSpPr txBox="1"/>
          <p:nvPr/>
        </p:nvSpPr>
        <p:spPr>
          <a:xfrm>
            <a:off x="228600" y="1143000"/>
            <a:ext cx="8686800" cy="149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D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5CD1DB-6A2A-116E-FB72-F813B190DDE1}"/>
              </a:ext>
            </a:extLst>
          </p:cNvPr>
          <p:cNvSpPr txBox="1"/>
          <p:nvPr/>
        </p:nvSpPr>
        <p:spPr>
          <a:xfrm>
            <a:off x="228600" y="1714500"/>
            <a:ext cx="868680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plan (references)</a:t>
            </a: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Textbook “Applied Intertemporal Optimization” (Ch. 2, 3.2, 7 and 8.1) plus research-in-class</a:t>
            </a: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https://www.macro.economics.uni-mainz.de/klaus-waelde/waelde-klaus-applied-intertemporal-optimization/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https://www.waelde.com/pdf/AIO.pdf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GSME-Logo_rot_small">
            <a:extLst>
              <a:ext uri="{FF2B5EF4-FFF2-40B4-BE49-F238E27FC236}">
                <a16:creationId xmlns:a16="http://schemas.microsoft.com/office/drawing/2014/main" id="{170E2802-67BD-9F9D-9D8B-E2737A1BD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8855E230-AE89-BB37-69AB-14814E17E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6">
            <a:extLst>
              <a:ext uri="{FF2B5EF4-FFF2-40B4-BE49-F238E27FC236}">
                <a16:creationId xmlns:a16="http://schemas.microsoft.com/office/drawing/2014/main" id="{62762DC6-3D2D-027C-0041-E1E484FEC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4341" name="Text Box 7">
            <a:extLst>
              <a:ext uri="{FF2B5EF4-FFF2-40B4-BE49-F238E27FC236}">
                <a16:creationId xmlns:a16="http://schemas.microsoft.com/office/drawing/2014/main" id="{EBC2114A-AE03-7864-CC4D-A60848553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14342" name="Textfeld 2">
            <a:extLst>
              <a:ext uri="{FF2B5EF4-FFF2-40B4-BE49-F238E27FC236}">
                <a16:creationId xmlns:a16="http://schemas.microsoft.com/office/drawing/2014/main" id="{91B19695-A2D8-5ADC-76CB-916A2B89D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0F59D39-DCB4-BBF8-6713-8FF73F07D165}"/>
              </a:ext>
            </a:extLst>
          </p:cNvPr>
          <p:cNvSpPr txBox="1"/>
          <p:nvPr/>
        </p:nvSpPr>
        <p:spPr>
          <a:xfrm>
            <a:off x="228600" y="1143000"/>
            <a:ext cx="8686800" cy="149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D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2755C28-63F0-99F7-7FA5-735DA7222747}"/>
              </a:ext>
            </a:extLst>
          </p:cNvPr>
          <p:cNvSpPr txBox="1"/>
          <p:nvPr/>
        </p:nvSpPr>
        <p:spPr>
          <a:xfrm>
            <a:off x="206721" y="1468523"/>
            <a:ext cx="8686800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plan (contents -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also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split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tutorials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2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1-4, 9, 10 (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solved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Exercise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positive and negative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shocks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cmp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11.8.5 „</a:t>
            </a:r>
            <a:r>
              <a:rPr lang="de-DE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Der Effekt von positiven und negativen Technologieschocks“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Macro</a:t>
            </a:r>
            <a:r>
              <a:rPr lang="de-DE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I)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3.2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Excercise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GSME-Logo_rot_small">
            <a:extLst>
              <a:ext uri="{FF2B5EF4-FFF2-40B4-BE49-F238E27FC236}">
                <a16:creationId xmlns:a16="http://schemas.microsoft.com/office/drawing/2014/main" id="{170E2802-67BD-9F9D-9D8B-E2737A1BD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8855E230-AE89-BB37-69AB-14814E17E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6">
            <a:extLst>
              <a:ext uri="{FF2B5EF4-FFF2-40B4-BE49-F238E27FC236}">
                <a16:creationId xmlns:a16="http://schemas.microsoft.com/office/drawing/2014/main" id="{62762DC6-3D2D-027C-0041-E1E484FEC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4341" name="Text Box 7">
            <a:extLst>
              <a:ext uri="{FF2B5EF4-FFF2-40B4-BE49-F238E27FC236}">
                <a16:creationId xmlns:a16="http://schemas.microsoft.com/office/drawing/2014/main" id="{EBC2114A-AE03-7864-CC4D-A60848553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14342" name="Textfeld 2">
            <a:extLst>
              <a:ext uri="{FF2B5EF4-FFF2-40B4-BE49-F238E27FC236}">
                <a16:creationId xmlns:a16="http://schemas.microsoft.com/office/drawing/2014/main" id="{91B19695-A2D8-5ADC-76CB-916A2B89D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0F59D39-DCB4-BBF8-6713-8FF73F07D165}"/>
              </a:ext>
            </a:extLst>
          </p:cNvPr>
          <p:cNvSpPr txBox="1"/>
          <p:nvPr/>
        </p:nvSpPr>
        <p:spPr>
          <a:xfrm>
            <a:off x="228600" y="1143000"/>
            <a:ext cx="8686800" cy="149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D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2755C28-63F0-99F7-7FA5-735DA7222747}"/>
              </a:ext>
            </a:extLst>
          </p:cNvPr>
          <p:cNvSpPr txBox="1"/>
          <p:nvPr/>
        </p:nvSpPr>
        <p:spPr>
          <a:xfrm>
            <a:off x="228600" y="1479550"/>
            <a:ext cx="8686800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plan (contents continued)</a:t>
            </a: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exercises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7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exponential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Pareto (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wealth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8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 and 6</a:t>
            </a:r>
          </a:p>
          <a:p>
            <a:pPr marL="800100" lvl="1" indent="-342900">
              <a:buFont typeface="Courier New" panose="02070309020205020404" pitchFamily="49" charset="0"/>
              <a:buChar char="o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Joint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2-period OLG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stochastic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76579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GSME-Logo_rot_small">
            <a:extLst>
              <a:ext uri="{FF2B5EF4-FFF2-40B4-BE49-F238E27FC236}">
                <a16:creationId xmlns:a16="http://schemas.microsoft.com/office/drawing/2014/main" id="{6DBCFB3C-5568-0E22-07A4-D7BDEC506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663"/>
            <a:ext cx="25146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" descr="http://www.zdv.uni-mainz.de/uni-intern/corporate_design/logo/logo_schriftzug.jpg">
            <a:extLst>
              <a:ext uri="{FF2B5EF4-FFF2-40B4-BE49-F238E27FC236}">
                <a16:creationId xmlns:a16="http://schemas.microsoft.com/office/drawing/2014/main" id="{4B60EAEF-5290-24E5-8B59-AE29416A3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0"/>
            <a:ext cx="376396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6">
            <a:extLst>
              <a:ext uri="{FF2B5EF4-FFF2-40B4-BE49-F238E27FC236}">
                <a16:creationId xmlns:a16="http://schemas.microsoft.com/office/drawing/2014/main" id="{61C3C0C8-E681-1420-DFDD-51589C3E6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/>
          </a:p>
        </p:txBody>
      </p:sp>
      <p:sp>
        <p:nvSpPr>
          <p:cNvPr id="16389" name="Text Box 7">
            <a:extLst>
              <a:ext uri="{FF2B5EF4-FFF2-40B4-BE49-F238E27FC236}">
                <a16:creationId xmlns:a16="http://schemas.microsoft.com/office/drawing/2014/main" id="{F6D15298-4C82-793C-EE05-7A27A0FC0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23907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Prof. Dr. Klaus Wälde</a:t>
            </a:r>
          </a:p>
        </p:txBody>
      </p:sp>
      <p:sp>
        <p:nvSpPr>
          <p:cNvPr id="16390" name="Textfeld 2">
            <a:extLst>
              <a:ext uri="{FF2B5EF4-FFF2-40B4-BE49-F238E27FC236}">
                <a16:creationId xmlns:a16="http://schemas.microsoft.com/office/drawing/2014/main" id="{BB93731F-E535-F1CE-60E8-F6E5539B2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50" y="6488113"/>
            <a:ext cx="278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Chair in Macroeconomics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13303B0-C897-4EA2-4C21-4F83C4491F74}"/>
              </a:ext>
            </a:extLst>
          </p:cNvPr>
          <p:cNvSpPr txBox="1"/>
          <p:nvPr/>
        </p:nvSpPr>
        <p:spPr>
          <a:xfrm>
            <a:off x="228600" y="1143000"/>
            <a:ext cx="8686800" cy="149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de-D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813EC91-E8F6-956F-503D-902AF991E4DA}"/>
              </a:ext>
            </a:extLst>
          </p:cNvPr>
          <p:cNvSpPr txBox="1"/>
          <p:nvPr/>
        </p:nvSpPr>
        <p:spPr>
          <a:xfrm>
            <a:off x="228600" y="1714500"/>
            <a:ext cx="86868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plan (method)</a:t>
            </a:r>
          </a:p>
          <a:p>
            <a:pPr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traditional</a:t>
            </a: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de-D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de-DE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pencil</a:t>
            </a: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  <a:defRPr/>
            </a:pPr>
            <a:endParaRPr lang="de-DE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 - &amp;quot;Menschliches Wohlergehen verstehen und fördern: Evidenz aus der Ökonomik, der Psychologie und der Neurobiologie&amp;quot;&quot;/&gt;&lt;property id=&quot;20307&quot; value=&quot;256&quot;/&gt;&lt;/object&gt;&lt;object type=&quot;3&quot; unique_id=&quot;10005&quot;&gt;&lt;property id=&quot;20148&quot; value=&quot;5&quot;/&gt;&lt;property id=&quot;20300&quot; value=&quot;Folie 2 - &amp;quot;Menschliches Wohlergehen verstehen und fördern?&amp;#x0D;&amp;#x0A;Evidenz aus Ökonomik, Psychologie und Neurobiologie? &amp;#x0D;&amp;#x0A;Ein vermessen&quot;/&gt;&lt;property id=&quot;20307&quot; value=&quot;258&quot;/&gt;&lt;/object&gt;&lt;object type=&quot;3&quot; unique_id=&quot;10006&quot;&gt;&lt;property id=&quot;20148&quot; value=&quot;5&quot;/&gt;&lt;property id=&quot;20300&quot; value=&quot;Folie 3&quot;/&gt;&lt;property id=&quot;20307&quot; value=&quot;257&quot;/&gt;&lt;/object&gt;&lt;object type=&quot;3&quot; unique_id=&quot;10007&quot;&gt;&lt;property id=&quot;20148&quot; value=&quot;5&quot;/&gt;&lt;property id=&quot;20300&quot; value=&quot;Folie 4&quot;/&gt;&lt;property id=&quot;20307&quot; value=&quot;259&quot;/&gt;&lt;/object&gt;&lt;object type=&quot;3&quot; unique_id=&quot;10008&quot;&gt;&lt;property id=&quot;20148&quot; value=&quot;5&quot;/&gt;&lt;property id=&quot;20300&quot; value=&quot;Folie 5&quot;/&gt;&lt;property id=&quot;20307&quot; value=&quot;266&quot;/&gt;&lt;/object&gt;&lt;object type=&quot;3&quot; unique_id=&quot;10009&quot;&gt;&lt;property id=&quot;20148&quot; value=&quot;5&quot;/&gt;&lt;property id=&quot;20300&quot; value=&quot;Folie 18&quot;/&gt;&lt;property id=&quot;20307&quot; value=&quot;267&quot;/&gt;&lt;/object&gt;&lt;object type=&quot;3&quot; unique_id=&quot;10010&quot;&gt;&lt;property id=&quot;20148&quot; value=&quot;5&quot;/&gt;&lt;property id=&quot;20300&quot; value=&quot;Folie 6&quot;/&gt;&lt;property id=&quot;20307&quot; value=&quot;268&quot;/&gt;&lt;/object&gt;&lt;object type=&quot;3&quot; unique_id=&quot;10011&quot;&gt;&lt;property id=&quot;20148&quot; value=&quot;5&quot;/&gt;&lt;property id=&quot;20300&quot; value=&quot;Folie 8&quot;/&gt;&lt;property id=&quot;20307&quot; value=&quot;269&quot;/&gt;&lt;/object&gt;&lt;object type=&quot;3&quot; unique_id=&quot;10012&quot;&gt;&lt;property id=&quot;20148&quot; value=&quot;5&quot;/&gt;&lt;property id=&quot;20300&quot; value=&quot;Folie 7&quot;/&gt;&lt;property id=&quot;20307&quot; value=&quot;270&quot;/&gt;&lt;/object&gt;&lt;object type=&quot;3&quot; unique_id=&quot;10013&quot;&gt;&lt;property id=&quot;20148&quot; value=&quot;5&quot;/&gt;&lt;property id=&quot;20300&quot; value=&quot;Folie 9&quot;/&gt;&lt;property id=&quot;20307&quot; value=&quot;271&quot;/&gt;&lt;/object&gt;&lt;object type=&quot;3&quot; unique_id=&quot;10014&quot;&gt;&lt;property id=&quot;20148&quot; value=&quot;5&quot;/&gt;&lt;property id=&quot;20300&quot; value=&quot;Folie 10&quot;/&gt;&lt;property id=&quot;20307&quot; value=&quot;276&quot;/&gt;&lt;/object&gt;&lt;object type=&quot;3&quot; unique_id=&quot;10015&quot;&gt;&lt;property id=&quot;20148&quot; value=&quot;5&quot;/&gt;&lt;property id=&quot;20300&quot; value=&quot;Folie 11&quot;/&gt;&lt;property id=&quot;20307&quot; value=&quot;277&quot;/&gt;&lt;/object&gt;&lt;object type=&quot;3&quot; unique_id=&quot;10016&quot;&gt;&lt;property id=&quot;20148&quot; value=&quot;5&quot;/&gt;&lt;property id=&quot;20300&quot; value=&quot;Folie 12&quot;/&gt;&lt;property id=&quot;20307&quot; value=&quot;280&quot;/&gt;&lt;/object&gt;&lt;object type=&quot;3&quot; unique_id=&quot;10017&quot;&gt;&lt;property id=&quot;20148&quot; value=&quot;5&quot;/&gt;&lt;property id=&quot;20300&quot; value=&quot;Folie 13&quot;/&gt;&lt;property id=&quot;20307&quot; value=&quot;282&quot;/&gt;&lt;/object&gt;&lt;object type=&quot;3&quot; unique_id=&quot;10018&quot;&gt;&lt;property id=&quot;20148&quot; value=&quot;5&quot;/&gt;&lt;property id=&quot;20300&quot; value=&quot;Folie 14&quot;/&gt;&lt;property id=&quot;20307&quot; value=&quot;272&quot;/&gt;&lt;/object&gt;&lt;object type=&quot;3&quot; unique_id=&quot;10019&quot;&gt;&lt;property id=&quot;20148&quot; value=&quot;5&quot;/&gt;&lt;property id=&quot;20300&quot; value=&quot;Folie 15 - &amp;quot;Zusammenfassung&amp;quot;&quot;/&gt;&lt;property id=&quot;20307&quot; value=&quot;273&quot;/&gt;&lt;/object&gt;&lt;object type=&quot;3&quot; unique_id=&quot;10020&quot;&gt;&lt;property id=&quot;20148&quot; value=&quot;5&quot;/&gt;&lt;property id=&quot;20300&quot; value=&quot;Folie 16 - &amp;quot;Zusammenfassung&amp;quot;&quot;/&gt;&lt;property id=&quot;20307&quot; value=&quot;283&quot;/&gt;&lt;/object&gt;&lt;object type=&quot;3&quot; unique_id=&quot;10021&quot;&gt;&lt;property id=&quot;20148&quot; value=&quot;5&quot;/&gt;&lt;property id=&quot;20300&quot; value=&quot;Folie 17 - &amp;quot;Menschliches Wohlergehen verstehen und fördern: Evidenz aus der Ökonomik, der Psychologie und der Neurobiologie – 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</Words>
  <Application>Microsoft Office PowerPoint</Application>
  <PresentationFormat>Bildschirmpräsentation (4:3)</PresentationFormat>
  <Paragraphs>101</Paragraphs>
  <Slides>10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Symbol</vt:lpstr>
      <vt:lpstr>Standarddesign</vt:lpstr>
      <vt:lpstr>PowerPoint-Präsentation</vt:lpstr>
      <vt:lpstr>PowerPoint-Präsentation</vt:lpstr>
      <vt:lpstr>Heads of the program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Waelde, Klaus</dc:creator>
  <cp:lastModifiedBy>Wälde, Klaus</cp:lastModifiedBy>
  <cp:revision>254</cp:revision>
  <cp:lastPrinted>2021-03-08T17:23:55Z</cp:lastPrinted>
  <dcterms:created xsi:type="dcterms:W3CDTF">2012-06-05T12:17:08Z</dcterms:created>
  <dcterms:modified xsi:type="dcterms:W3CDTF">2023-09-25T14:30:33Z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