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7" r:id="rId5"/>
    <p:sldId id="332" r:id="rId6"/>
    <p:sldId id="395" r:id="rId7"/>
    <p:sldId id="399" r:id="rId8"/>
    <p:sldId id="400" r:id="rId9"/>
    <p:sldId id="401" r:id="rId10"/>
    <p:sldId id="402" r:id="rId11"/>
    <p:sldId id="403" r:id="rId12"/>
    <p:sldId id="409" r:id="rId13"/>
    <p:sldId id="408" r:id="rId14"/>
    <p:sldId id="418" r:id="rId15"/>
    <p:sldId id="405" r:id="rId16"/>
    <p:sldId id="406" r:id="rId17"/>
    <p:sldId id="419" r:id="rId18"/>
    <p:sldId id="407" r:id="rId19"/>
    <p:sldId id="396" r:id="rId20"/>
    <p:sldId id="397" r:id="rId21"/>
    <p:sldId id="398" r:id="rId22"/>
    <p:sldId id="413" r:id="rId23"/>
    <p:sldId id="420" r:id="rId24"/>
    <p:sldId id="414" r:id="rId25"/>
    <p:sldId id="415" r:id="rId26"/>
    <p:sldId id="416" r:id="rId27"/>
    <p:sldId id="393" r:id="rId28"/>
    <p:sldId id="410" r:id="rId29"/>
    <p:sldId id="417" r:id="rId30"/>
  </p:sldIdLst>
  <p:sldSz cx="9144000" cy="6858000" type="screen4x3"/>
  <p:notesSz cx="6797675" cy="9926638"/>
  <p:custDataLst>
    <p:tags r:id="rId32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0000"/>
    <a:srgbClr val="9E0000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797F9C-79EA-47AA-96A2-63D523E8FBD1}" v="1" dt="2023-12-18T10:54:27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2698" autoAdjust="0"/>
  </p:normalViewPr>
  <p:slideViewPr>
    <p:cSldViewPr>
      <p:cViewPr varScale="1">
        <p:scale>
          <a:sx n="55" d="100"/>
          <a:sy n="55" d="100"/>
        </p:scale>
        <p:origin x="1032" y="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9EF511BE-EE8E-41EB-93DA-A6FDB03B5F48}" type="datetimeFigureOut">
              <a:rPr lang="de-DE"/>
              <a:pPr>
                <a:defRPr/>
              </a:pPr>
              <a:t>18.12.2023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5FC8FFE4-419F-497D-9646-868B36177C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813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DDE6F53-E674-4253-B867-A58AF0384ACC}" type="slidenum">
              <a:rPr lang="de-DE" sz="1300"/>
              <a:pPr algn="r" eaLnBrk="1" hangingPunct="1"/>
              <a:t>1</a:t>
            </a:fld>
            <a:endParaRPr lang="de-DE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10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333507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11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3566013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12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2083249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13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591487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14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590851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15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2378277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16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2192832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17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3076971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18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2987054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19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322303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2</a:t>
            </a:fld>
            <a:endParaRPr lang="de-DE"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20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768831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21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139774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22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2258703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23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94272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3DAC14A-B9C0-4AE0-AC1E-C1B37801C45E}" type="slidenum">
              <a:rPr lang="de-DE" sz="1300"/>
              <a:pPr algn="r" eaLnBrk="1" hangingPunct="1"/>
              <a:t>24</a:t>
            </a:fld>
            <a:endParaRPr lang="de-DE" sz="13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3DAC14A-B9C0-4AE0-AC1E-C1B37801C45E}" type="slidenum">
              <a:rPr lang="de-DE" sz="1300"/>
              <a:pPr algn="r" eaLnBrk="1" hangingPunct="1"/>
              <a:t>25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3822827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3DAC14A-B9C0-4AE0-AC1E-C1B37801C45E}" type="slidenum">
              <a:rPr lang="de-DE" sz="1300"/>
              <a:pPr algn="r" eaLnBrk="1" hangingPunct="1"/>
              <a:t>26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230783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3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40837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4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602552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5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453201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6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231314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7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642860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8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998580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/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193C4CE-84BF-4D82-9FC2-046E56AA0BC5}" type="slidenum">
              <a:rPr lang="de-DE" sz="1300"/>
              <a:pPr algn="r" eaLnBrk="1" hangingPunct="1"/>
              <a:t>9</a:t>
            </a:fld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54277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F6D60-886C-45DD-B048-66C316A65D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00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9289C-DD06-41F7-95FE-A772C99734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88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390D6-DD60-43F2-B0E3-8F7F13A3D4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13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6A6C-8CCF-4022-9BA0-7A94A028EA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37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BF8A9-D955-405A-9095-077AFDD779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62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009FC-11CA-4766-BDC7-EBF20271D8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39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B16D0-71EA-429D-953A-DCB983B23F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37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2DBD-7E97-4F1A-A48B-77F85E41E4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73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59C92-2F58-45F2-A4C4-F78AD4F153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48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5AC49-99AE-46C6-B956-154E8DE0C1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86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7DF4E-E7AC-4C50-828C-7725974DFB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93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366A9C-3FDA-48B8-9F77-3D375531B3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nd7LZBy26BI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www.destatis.de/DE/Methoden/Qualitaet/Qualitaetsberichte/Bevoelkerung/einfuehrung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estatis.de/DE/Themen/Gesellschaft-Umwelt/Bevoelkerung/Geburten/Tabellen/geburten-eltern-biologischesalter.html#fussnote-1-116454" TargetMode="External"/><Relationship Id="rId5" Type="http://schemas.openxmlformats.org/officeDocument/2006/relationships/hyperlink" Target="https://www.destatis.de/DE/Themen/Querschnitt/Demografischer-Wandel/Hintergruende-Auswirkungen/demografie-ehen.html" TargetMode="Externa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ature.com/articles/s41562-023-01651-4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130175" y="2286000"/>
            <a:ext cx="9372600" cy="1470025"/>
          </a:xfrm>
        </p:spPr>
        <p:txBody>
          <a:bodyPr/>
          <a:lstStyle/>
          <a:p>
            <a:pPr eaLnBrk="1" hangingPunct="1"/>
            <a:r>
              <a:rPr lang="de-DE" sz="2800" b="1" dirty="0"/>
              <a:t>Hoffnung in dieser und für diese Welt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052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hteck 1"/>
          <p:cNvSpPr>
            <a:spLocks noChangeArrowheads="1"/>
          </p:cNvSpPr>
          <p:nvPr/>
        </p:nvSpPr>
        <p:spPr bwMode="auto">
          <a:xfrm>
            <a:off x="2213644" y="4800600"/>
            <a:ext cx="484530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600" dirty="0"/>
              <a:t>Prof. Dr. Klaus Wälde</a:t>
            </a:r>
          </a:p>
          <a:p>
            <a:pPr algn="ctr"/>
            <a:r>
              <a:rPr lang="de-DE" sz="1600" dirty="0"/>
              <a:t>Wirtschaftswissenschaftliche Absolventenfeier</a:t>
            </a:r>
          </a:p>
          <a:p>
            <a:pPr algn="ctr"/>
            <a:r>
              <a:rPr lang="de-DE" sz="1600" dirty="0"/>
              <a:t>November 2023</a:t>
            </a:r>
          </a:p>
          <a:p>
            <a:pPr algn="ctr"/>
            <a:endParaRPr lang="de-DE" sz="1600" dirty="0"/>
          </a:p>
          <a:p>
            <a:pPr algn="ctr"/>
            <a:r>
              <a:rPr lang="de-DE" sz="1600" dirty="0"/>
              <a:t>Video zum Vortrag: </a:t>
            </a:r>
            <a:r>
              <a:rPr lang="de-DE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https://youtu.be/nd7LZBy26BI</a:t>
            </a:r>
            <a:endParaRPr lang="de-DE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11274" name="Textfeld 12"/>
          <p:cNvSpPr txBox="1">
            <a:spLocks noChangeArrowheads="1"/>
          </p:cNvSpPr>
          <p:nvPr/>
        </p:nvSpPr>
        <p:spPr bwMode="auto">
          <a:xfrm>
            <a:off x="5562600" y="2198127"/>
            <a:ext cx="2877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de-DE" dirty="0"/>
              <a:t>2) Freundschaft und Liebe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43097"/>
            <a:ext cx="420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4220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Was können Sie </a:t>
            </a:r>
            <a:r>
              <a:rPr lang="de-DE" b="1" dirty="0"/>
              <a:t>in dieser </a:t>
            </a:r>
            <a:r>
              <a:rPr lang="de-DE" dirty="0"/>
              <a:t>Welt hoffen?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779E494-C9CA-C414-A63E-623A89BF85DF}"/>
              </a:ext>
            </a:extLst>
          </p:cNvPr>
          <p:cNvSpPr txBox="1"/>
          <p:nvPr/>
        </p:nvSpPr>
        <p:spPr>
          <a:xfrm>
            <a:off x="914400" y="5830669"/>
            <a:ext cx="7926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Mit 31 heiraten sie (Frauen - Erstheiratsalter) oder auch mit 34 (Männer),</a:t>
            </a:r>
          </a:p>
          <a:p>
            <a:r>
              <a:rPr lang="de-DE" dirty="0"/>
              <a:t>mit 30 Jahren (oder auch 33) werden Sie zum ersten Mal Mutter (oder Vater)</a:t>
            </a:r>
          </a:p>
        </p:txBody>
      </p:sp>
      <p:pic>
        <p:nvPicPr>
          <p:cNvPr id="10" name="Grafik 9" descr="Ein Bild, das Text, Diagramm, Screenshot, Reihe enthält.&#10;&#10;Automatisch generierte Beschreibung">
            <a:extLst>
              <a:ext uri="{FF2B5EF4-FFF2-40B4-BE49-F238E27FC236}">
                <a16:creationId xmlns:a16="http://schemas.microsoft.com/office/drawing/2014/main" id="{2C682B39-AAEB-5176-8E96-AF8190521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1" y="2602936"/>
            <a:ext cx="5943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8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11274" name="Textfeld 12"/>
          <p:cNvSpPr txBox="1">
            <a:spLocks noChangeArrowheads="1"/>
          </p:cNvSpPr>
          <p:nvPr/>
        </p:nvSpPr>
        <p:spPr bwMode="auto">
          <a:xfrm>
            <a:off x="5562600" y="2198127"/>
            <a:ext cx="2877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de-DE" dirty="0"/>
              <a:t>2) Freundschaft und Liebe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43097"/>
            <a:ext cx="420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4220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Was können Sie </a:t>
            </a:r>
            <a:r>
              <a:rPr lang="de-DE" b="1" dirty="0"/>
              <a:t>in dieser </a:t>
            </a:r>
            <a:r>
              <a:rPr lang="de-DE" dirty="0"/>
              <a:t>Welt hoffen?</a:t>
            </a:r>
          </a:p>
        </p:txBody>
      </p:sp>
      <p:pic>
        <p:nvPicPr>
          <p:cNvPr id="10" name="Grafik 9" descr="Ein Bild, das Text, Diagramm, Screenshot, Reihe enthält.&#10;&#10;Automatisch generierte Beschreibung">
            <a:extLst>
              <a:ext uri="{FF2B5EF4-FFF2-40B4-BE49-F238E27FC236}">
                <a16:creationId xmlns:a16="http://schemas.microsoft.com/office/drawing/2014/main" id="{2C682B39-AAEB-5176-8E96-AF8190521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1" y="2602936"/>
            <a:ext cx="4220130" cy="227237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D7D6004-D90A-8498-77BA-7DA0E9BF0F74}"/>
              </a:ext>
            </a:extLst>
          </p:cNvPr>
          <p:cNvSpPr txBox="1"/>
          <p:nvPr/>
        </p:nvSpPr>
        <p:spPr>
          <a:xfrm>
            <a:off x="380999" y="5124271"/>
            <a:ext cx="8394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Keine Glaskugel – Statistik!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 jedes Ihrer Leben ist einzigartig und nicht vergleichbar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Alles schon millionen- bis milliardenfach gelebt</a:t>
            </a:r>
          </a:p>
        </p:txBody>
      </p:sp>
    </p:spTree>
    <p:extLst>
      <p:ext uri="{BB962C8B-B14F-4D97-AF65-F5344CB8AC3E}">
        <p14:creationId xmlns:p14="http://schemas.microsoft.com/office/powerpoint/2010/main" val="84259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11274" name="Textfeld 12"/>
          <p:cNvSpPr txBox="1">
            <a:spLocks noChangeArrowheads="1"/>
          </p:cNvSpPr>
          <p:nvPr/>
        </p:nvSpPr>
        <p:spPr bwMode="auto">
          <a:xfrm>
            <a:off x="1371600" y="2514600"/>
            <a:ext cx="336502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AutoNum type="arabicParenR"/>
            </a:pPr>
            <a:r>
              <a:rPr lang="de-DE" dirty="0">
                <a:solidFill>
                  <a:schemeClr val="bg2"/>
                </a:solidFill>
              </a:rPr>
              <a:t>Abschluss und Beruf</a:t>
            </a:r>
          </a:p>
          <a:p>
            <a:pPr marL="342900" indent="-342900" eaLnBrk="1" hangingPunct="1">
              <a:buAutoNum type="arabicParenR"/>
            </a:pPr>
            <a:r>
              <a:rPr lang="de-DE" dirty="0">
                <a:solidFill>
                  <a:schemeClr val="bg2"/>
                </a:solidFill>
              </a:rPr>
              <a:t>Freundschaft und Liebe</a:t>
            </a:r>
          </a:p>
          <a:p>
            <a:pPr marL="342900" indent="-342900" eaLnBrk="1" hangingPunct="1">
              <a:buAutoNum type="arabicParenR"/>
            </a:pPr>
            <a:r>
              <a:rPr lang="de-DE" dirty="0">
                <a:solidFill>
                  <a:schemeClr val="bg2"/>
                </a:solidFill>
              </a:rPr>
              <a:t>Karriereschritte und Freizeit</a:t>
            </a:r>
          </a:p>
          <a:p>
            <a:pPr marL="342900" indent="-342900" eaLnBrk="1" hangingPunct="1">
              <a:buAutoNum type="arabicParenR"/>
            </a:pPr>
            <a:r>
              <a:rPr lang="de-DE" dirty="0"/>
              <a:t>Familienstand und -status</a:t>
            </a:r>
          </a:p>
          <a:p>
            <a:pPr marL="342900" indent="-342900" eaLnBrk="1" hangingPunct="1">
              <a:buAutoNum type="arabicParenR"/>
            </a:pPr>
            <a:r>
              <a:rPr lang="de-DE" dirty="0"/>
              <a:t>Erfolg und Scheitern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43097"/>
            <a:ext cx="420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4220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Was können Sie </a:t>
            </a:r>
            <a:r>
              <a:rPr lang="de-DE" b="1" dirty="0"/>
              <a:t>in dieser </a:t>
            </a:r>
            <a:r>
              <a:rPr lang="de-DE" dirty="0"/>
              <a:t>Welt hoffen?</a:t>
            </a:r>
          </a:p>
        </p:txBody>
      </p:sp>
    </p:spTree>
    <p:extLst>
      <p:ext uri="{BB962C8B-B14F-4D97-AF65-F5344CB8AC3E}">
        <p14:creationId xmlns:p14="http://schemas.microsoft.com/office/powerpoint/2010/main" val="1458842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11274" name="Textfeld 12"/>
          <p:cNvSpPr txBox="1">
            <a:spLocks noChangeArrowheads="1"/>
          </p:cNvSpPr>
          <p:nvPr/>
        </p:nvSpPr>
        <p:spPr bwMode="auto">
          <a:xfrm>
            <a:off x="3962400" y="2198127"/>
            <a:ext cx="48910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de-DE" dirty="0"/>
              <a:t>9) Familienstand, Status, Erfolg und Scheitern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43097"/>
            <a:ext cx="420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4220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Was können Sie </a:t>
            </a:r>
            <a:r>
              <a:rPr lang="de-DE" b="1" dirty="0"/>
              <a:t>in dieser </a:t>
            </a:r>
            <a:r>
              <a:rPr lang="de-DE" dirty="0"/>
              <a:t>Welt hoffen?</a:t>
            </a:r>
          </a:p>
        </p:txBody>
      </p:sp>
      <p:pic>
        <p:nvPicPr>
          <p:cNvPr id="6" name="Animation_v3">
            <a:hlinkClick r:id="" action="ppaction://media"/>
            <a:extLst>
              <a:ext uri="{FF2B5EF4-FFF2-40B4-BE49-F238E27FC236}">
                <a16:creationId xmlns:a16="http://schemas.microsoft.com/office/drawing/2014/main" id="{F7707426-BD4B-0A6D-EF61-A865409A30C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6800" y="2500590"/>
            <a:ext cx="7055547" cy="39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11274" name="Textfeld 12"/>
          <p:cNvSpPr txBox="1">
            <a:spLocks noChangeArrowheads="1"/>
          </p:cNvSpPr>
          <p:nvPr/>
        </p:nvSpPr>
        <p:spPr bwMode="auto">
          <a:xfrm>
            <a:off x="3962400" y="2198127"/>
            <a:ext cx="48910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de-DE" dirty="0"/>
              <a:t>9) Familienstand, Status, Erfolg und Scheitern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43097"/>
            <a:ext cx="420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4220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Was können Sie </a:t>
            </a:r>
            <a:r>
              <a:rPr lang="de-DE" b="1" dirty="0"/>
              <a:t>in dieser </a:t>
            </a:r>
            <a:r>
              <a:rPr lang="de-DE" dirty="0"/>
              <a:t>Welt hoffen?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F188A3-4B42-003F-24CE-A6B9FD568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1" y="2563421"/>
            <a:ext cx="6288828" cy="360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92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43097"/>
            <a:ext cx="420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4220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Was können Sie </a:t>
            </a:r>
            <a:r>
              <a:rPr lang="de-DE" b="1" dirty="0"/>
              <a:t>in dieser </a:t>
            </a:r>
            <a:r>
              <a:rPr lang="de-DE" dirty="0"/>
              <a:t>Welt hoffen?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8017016-5CCB-3ED2-F765-886AB4F8A6B7}"/>
              </a:ext>
            </a:extLst>
          </p:cNvPr>
          <p:cNvSpPr txBox="1"/>
          <p:nvPr/>
        </p:nvSpPr>
        <p:spPr>
          <a:xfrm>
            <a:off x="759688" y="2833263"/>
            <a:ext cx="115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Was tun?</a:t>
            </a:r>
          </a:p>
        </p:txBody>
      </p:sp>
    </p:spTree>
    <p:extLst>
      <p:ext uri="{BB962C8B-B14F-4D97-AF65-F5344CB8AC3E}">
        <p14:creationId xmlns:p14="http://schemas.microsoft.com/office/powerpoint/2010/main" val="2913363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11274" name="Textfeld 12"/>
          <p:cNvSpPr txBox="1">
            <a:spLocks noChangeArrowheads="1"/>
          </p:cNvSpPr>
          <p:nvPr/>
        </p:nvSpPr>
        <p:spPr bwMode="auto">
          <a:xfrm>
            <a:off x="1371600" y="3704272"/>
            <a:ext cx="5867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Damit Sie für diese Welt Hoffnung haben können, müssen Sie Hoffnung für sich haben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de-DE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de-DE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Was hilft zum Erfolg, was hilft gegen Scheitern?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Was hilft Ihnen und was hilft der Welt?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43097"/>
            <a:ext cx="420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4232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Was können Sie </a:t>
            </a:r>
            <a:r>
              <a:rPr lang="de-DE" b="1" dirty="0"/>
              <a:t>für diese </a:t>
            </a:r>
            <a:r>
              <a:rPr lang="de-DE" dirty="0"/>
              <a:t>Welt hoffen?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F23FD4B-BA4D-C202-20E7-4EAB66FABF1A}"/>
              </a:ext>
            </a:extLst>
          </p:cNvPr>
          <p:cNvSpPr txBox="1"/>
          <p:nvPr/>
        </p:nvSpPr>
        <p:spPr>
          <a:xfrm>
            <a:off x="796250" y="2826305"/>
            <a:ext cx="115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Was tun?</a:t>
            </a:r>
          </a:p>
        </p:txBody>
      </p:sp>
    </p:spTree>
    <p:extLst>
      <p:ext uri="{BB962C8B-B14F-4D97-AF65-F5344CB8AC3E}">
        <p14:creationId xmlns:p14="http://schemas.microsoft.com/office/powerpoint/2010/main" val="74269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11274" name="Textfeld 12"/>
          <p:cNvSpPr txBox="1">
            <a:spLocks noChangeArrowheads="1"/>
          </p:cNvSpPr>
          <p:nvPr/>
        </p:nvSpPr>
        <p:spPr bwMode="auto">
          <a:xfrm>
            <a:off x="1371600" y="2514599"/>
            <a:ext cx="6858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Der Probleme in der Welt sind da vieler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DE" dirty="0"/>
              <a:t>Armut und Reichtum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DE" dirty="0"/>
              <a:t>Politischer Extremismus und antidemokratisches Denken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DE" dirty="0"/>
              <a:t>Krieg und Frieden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DE" dirty="0"/>
              <a:t>Globale Erwärmung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43097"/>
            <a:ext cx="420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4232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Was können Sie </a:t>
            </a:r>
            <a:r>
              <a:rPr lang="de-DE" b="1" dirty="0"/>
              <a:t>für diese</a:t>
            </a:r>
            <a:r>
              <a:rPr lang="de-DE" dirty="0"/>
              <a:t> Welt hoffen?</a:t>
            </a:r>
          </a:p>
        </p:txBody>
      </p:sp>
      <p:sp>
        <p:nvSpPr>
          <p:cNvPr id="4" name="Textfeld 12">
            <a:extLst>
              <a:ext uri="{FF2B5EF4-FFF2-40B4-BE49-F238E27FC236}">
                <a16:creationId xmlns:a16="http://schemas.microsoft.com/office/drawing/2014/main" id="{C8A2BF76-E7F6-52FC-B10A-D11346093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085272"/>
            <a:ext cx="6858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… und unser Umgang damit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DE" dirty="0"/>
              <a:t>Selbsttäuschung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DE" dirty="0"/>
              <a:t>Ignorieren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DE" dirty="0"/>
              <a:t>Zynismus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DE" dirty="0"/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19746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11274" name="Textfeld 12"/>
          <p:cNvSpPr txBox="1">
            <a:spLocks noChangeArrowheads="1"/>
          </p:cNvSpPr>
          <p:nvPr/>
        </p:nvSpPr>
        <p:spPr bwMode="auto">
          <a:xfrm>
            <a:off x="1371600" y="2514599"/>
            <a:ext cx="586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Was hilft zum Erfolg, was hilft gegen Scheitern?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Was hilft Ihnen und was hilft der Welt?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43097"/>
            <a:ext cx="420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4232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Was können Sie </a:t>
            </a:r>
            <a:r>
              <a:rPr lang="de-DE" b="1" dirty="0"/>
              <a:t>für diese </a:t>
            </a:r>
            <a:r>
              <a:rPr lang="de-DE" dirty="0"/>
              <a:t>Welt hoffen?</a:t>
            </a:r>
          </a:p>
        </p:txBody>
      </p:sp>
    </p:spTree>
    <p:extLst>
      <p:ext uri="{BB962C8B-B14F-4D97-AF65-F5344CB8AC3E}">
        <p14:creationId xmlns:p14="http://schemas.microsoft.com/office/powerpoint/2010/main" val="198536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43097"/>
            <a:ext cx="420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4232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Was können Sie </a:t>
            </a:r>
            <a:r>
              <a:rPr lang="de-DE" b="1" dirty="0"/>
              <a:t>für diese </a:t>
            </a:r>
            <a:r>
              <a:rPr lang="de-DE" dirty="0"/>
              <a:t>Welt hoffen?</a:t>
            </a:r>
          </a:p>
        </p:txBody>
      </p:sp>
      <p:sp>
        <p:nvSpPr>
          <p:cNvPr id="4" name="Textfeld 12">
            <a:extLst>
              <a:ext uri="{FF2B5EF4-FFF2-40B4-BE49-F238E27FC236}">
                <a16:creationId xmlns:a16="http://schemas.microsoft.com/office/drawing/2014/main" id="{6B2404E5-9081-AFF1-E671-DDD58E9C4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593068"/>
            <a:ext cx="4203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de-DE" dirty="0"/>
              <a:t>Emotionale und soziale Kompetenz</a:t>
            </a:r>
          </a:p>
        </p:txBody>
      </p:sp>
      <p:sp>
        <p:nvSpPr>
          <p:cNvPr id="5" name="Textfeld 12">
            <a:extLst>
              <a:ext uri="{FF2B5EF4-FFF2-40B4-BE49-F238E27FC236}">
                <a16:creationId xmlns:a16="http://schemas.microsoft.com/office/drawing/2014/main" id="{032FD943-D994-956B-7683-3FF9AEA87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593068"/>
            <a:ext cx="42037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endParaRPr lang="de-DE" dirty="0"/>
          </a:p>
          <a:p>
            <a:pPr marL="0" indent="0" eaLnBrk="1" hangingPunct="1"/>
            <a:r>
              <a:rPr lang="de-DE" dirty="0"/>
              <a:t>… bezeichnet die Fähigkeit, eigene Gefühle und Gefühle anderer wahrzunehmen, zu interpretieren und zielführend einzusetzen</a:t>
            </a:r>
          </a:p>
        </p:txBody>
      </p:sp>
    </p:spTree>
    <p:extLst>
      <p:ext uri="{BB962C8B-B14F-4D97-AF65-F5344CB8AC3E}">
        <p14:creationId xmlns:p14="http://schemas.microsoft.com/office/powerpoint/2010/main" val="415126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22986 -0.17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11274" name="Textfeld 12"/>
          <p:cNvSpPr txBox="1">
            <a:spLocks noChangeArrowheads="1"/>
          </p:cNvSpPr>
          <p:nvPr/>
        </p:nvSpPr>
        <p:spPr bwMode="auto">
          <a:xfrm>
            <a:off x="1371600" y="2514600"/>
            <a:ext cx="7406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"/>
            </a:pPr>
            <a:r>
              <a:rPr lang="de-DE" dirty="0"/>
              <a:t>Es ist eine Feierstunde heute Abend</a:t>
            </a:r>
          </a:p>
          <a:p>
            <a:pPr eaLnBrk="1" hangingPunct="1">
              <a:buFont typeface="Wingdings" pitchFamily="2" charset="2"/>
              <a:buChar char=""/>
            </a:pPr>
            <a:r>
              <a:rPr lang="de-DE" dirty="0"/>
              <a:t>Sie haben einen guten, zukunftsweisenden Abschluss in der Tasche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3553152" y="1943098"/>
            <a:ext cx="52225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55371" y="1692166"/>
            <a:ext cx="3130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b="1" dirty="0"/>
              <a:t>In dieser</a:t>
            </a:r>
            <a:r>
              <a:rPr lang="de-DE" dirty="0"/>
              <a:t> und </a:t>
            </a:r>
            <a:r>
              <a:rPr lang="de-DE" b="1" dirty="0"/>
              <a:t>für diese</a:t>
            </a:r>
            <a:r>
              <a:rPr lang="de-DE" dirty="0"/>
              <a:t> Welt</a:t>
            </a:r>
          </a:p>
        </p:txBody>
      </p:sp>
      <p:sp>
        <p:nvSpPr>
          <p:cNvPr id="2" name="Textfeld 12">
            <a:extLst>
              <a:ext uri="{FF2B5EF4-FFF2-40B4-BE49-F238E27FC236}">
                <a16:creationId xmlns:a16="http://schemas.microsoft.com/office/drawing/2014/main" id="{DB4EA5F3-5183-DF2D-E67B-E6FA72826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352800"/>
            <a:ext cx="51796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"/>
            </a:pPr>
            <a:r>
              <a:rPr lang="de-DE" dirty="0"/>
              <a:t>Gleichzeitig stellen sich neue Fragen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DE" dirty="0"/>
              <a:t>Wie schaut Ihre persönliche Zukunft aus?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DE" dirty="0"/>
              <a:t>Wo geht es hin?</a:t>
            </a:r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F503F00A-42B8-A4E5-7E1B-D8B48BFF5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495800"/>
            <a:ext cx="49062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"/>
            </a:pPr>
            <a:r>
              <a:rPr lang="de-DE" dirty="0"/>
              <a:t>Ich will es Ihnen sagen 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DE" dirty="0"/>
              <a:t>Was können Sie in dieser Welt hoffen?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de-DE" dirty="0"/>
              <a:t>Was können Sie für diese Welt hoffen?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43097"/>
            <a:ext cx="420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4232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Was können Sie </a:t>
            </a:r>
            <a:r>
              <a:rPr lang="de-DE" b="1" dirty="0"/>
              <a:t>für diese </a:t>
            </a:r>
            <a:r>
              <a:rPr lang="de-DE" dirty="0"/>
              <a:t>Welt hoffen?</a:t>
            </a:r>
          </a:p>
        </p:txBody>
      </p:sp>
      <p:sp>
        <p:nvSpPr>
          <p:cNvPr id="4" name="Textfeld 12">
            <a:extLst>
              <a:ext uri="{FF2B5EF4-FFF2-40B4-BE49-F238E27FC236}">
                <a16:creationId xmlns:a16="http://schemas.microsoft.com/office/drawing/2014/main" id="{6B2404E5-9081-AFF1-E671-DDD58E9C4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36" y="2222480"/>
            <a:ext cx="822406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Emotionale und soziale Kompetenz</a:t>
            </a:r>
          </a:p>
          <a:p>
            <a:pPr marL="0" indent="0" eaLnBrk="1" hangingPunct="1"/>
            <a:endParaRPr lang="de-DE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Woher kommt diese Hypothese?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DE" dirty="0"/>
              <a:t>Für alle Probleme gibt es bereits Lösungen</a:t>
            </a:r>
          </a:p>
          <a:p>
            <a:pPr marL="1200150" lvl="2" indent="-285750" eaLnBrk="1" hangingPunct="1">
              <a:buFont typeface="Courier New" panose="02070309020205020404" pitchFamily="49" charset="0"/>
              <a:buChar char="o"/>
            </a:pPr>
            <a:r>
              <a:rPr lang="de-DE" dirty="0"/>
              <a:t>Globale Erwärmung: globale CO2-Steuer</a:t>
            </a:r>
          </a:p>
          <a:p>
            <a:pPr marL="1200150" lvl="2" indent="-285750" eaLnBrk="1" hangingPunct="1">
              <a:buFont typeface="Courier New" panose="02070309020205020404" pitchFamily="49" charset="0"/>
              <a:buChar char="o"/>
            </a:pPr>
            <a:r>
              <a:rPr lang="de-DE" dirty="0"/>
              <a:t>Ökonomische Ungleichheit: Steuersystem und Ausbildung</a:t>
            </a:r>
          </a:p>
          <a:p>
            <a:pPr marL="1200150" lvl="2" indent="-285750" eaLnBrk="1" hangingPunct="1">
              <a:buFont typeface="Courier New" panose="02070309020205020404" pitchFamily="49" charset="0"/>
              <a:buChar char="o"/>
            </a:pPr>
            <a:r>
              <a:rPr lang="de-DE" dirty="0"/>
              <a:t>Politischer Extremismus: Integration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DE" dirty="0"/>
              <a:t>Warum werden Lösungen nicht umgesetzt?</a:t>
            </a:r>
          </a:p>
          <a:p>
            <a:pPr marL="1200150" lvl="2" indent="-285750" eaLnBrk="1" hangingPunct="1">
              <a:buFont typeface="Courier New" panose="02070309020205020404" pitchFamily="49" charset="0"/>
              <a:buChar char="o"/>
            </a:pPr>
            <a:r>
              <a:rPr lang="de-DE" dirty="0"/>
              <a:t>Der gewöhnliche Mensch ist zu selbstbezogen</a:t>
            </a:r>
          </a:p>
          <a:p>
            <a:pPr marL="1200150" lvl="2" indent="-285750" eaLnBrk="1" hangingPunct="1">
              <a:buFont typeface="Courier New" panose="02070309020205020404" pitchFamily="49" charset="0"/>
              <a:buChar char="o"/>
            </a:pPr>
            <a:r>
              <a:rPr lang="de-DE" dirty="0"/>
              <a:t>Dem Durchschnittsmenschen fehlt ausreichend Empathie</a:t>
            </a:r>
          </a:p>
          <a:p>
            <a:pPr marL="1200150" lvl="2" indent="-285750" eaLnBrk="1" hangingPunct="1">
              <a:buFont typeface="Courier New" panose="02070309020205020404" pitchFamily="49" charset="0"/>
              <a:buChar char="o"/>
            </a:pPr>
            <a:endParaRPr lang="de-DE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DE" dirty="0"/>
              <a:t>Das liegt sicher auch am Bildungssystem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DE" dirty="0"/>
              <a:t>Wer Leistungsorientierung unterrichtet, bekommt Leistungsorientierung</a:t>
            </a:r>
          </a:p>
        </p:txBody>
      </p:sp>
    </p:spTree>
    <p:extLst>
      <p:ext uri="{BB962C8B-B14F-4D97-AF65-F5344CB8AC3E}">
        <p14:creationId xmlns:p14="http://schemas.microsoft.com/office/powerpoint/2010/main" val="2007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43097"/>
            <a:ext cx="420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4232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Was können Sie </a:t>
            </a:r>
            <a:r>
              <a:rPr lang="de-DE" b="1" dirty="0"/>
              <a:t>für diese </a:t>
            </a:r>
            <a:r>
              <a:rPr lang="de-DE" dirty="0"/>
              <a:t>Welt hoffen?</a:t>
            </a:r>
          </a:p>
        </p:txBody>
      </p:sp>
      <p:sp>
        <p:nvSpPr>
          <p:cNvPr id="4" name="Textfeld 12">
            <a:extLst>
              <a:ext uri="{FF2B5EF4-FFF2-40B4-BE49-F238E27FC236}">
                <a16:creationId xmlns:a16="http://schemas.microsoft.com/office/drawing/2014/main" id="{6B2404E5-9081-AFF1-E671-DDD58E9C4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12429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de-DE" dirty="0"/>
              <a:t>Emotionale und soziale Kompetenz macht</a:t>
            </a:r>
          </a:p>
        </p:txBody>
      </p:sp>
      <p:sp>
        <p:nvSpPr>
          <p:cNvPr id="5" name="Textfeld 12">
            <a:extLst>
              <a:ext uri="{FF2B5EF4-FFF2-40B4-BE49-F238E27FC236}">
                <a16:creationId xmlns:a16="http://schemas.microsoft.com/office/drawing/2014/main" id="{701682FA-CB13-B029-AE36-1F0FA9E54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19400"/>
            <a:ext cx="472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reich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schön und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glücklich</a:t>
            </a:r>
          </a:p>
        </p:txBody>
      </p:sp>
    </p:spTree>
    <p:extLst>
      <p:ext uri="{BB962C8B-B14F-4D97-AF65-F5344CB8AC3E}">
        <p14:creationId xmlns:p14="http://schemas.microsoft.com/office/powerpoint/2010/main" val="1185288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43097"/>
            <a:ext cx="420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42329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Was können Sie </a:t>
            </a:r>
            <a:r>
              <a:rPr lang="de-DE" b="1" dirty="0"/>
              <a:t>für diese </a:t>
            </a:r>
            <a:r>
              <a:rPr lang="de-DE" dirty="0"/>
              <a:t>Welt hoffen?</a:t>
            </a:r>
          </a:p>
        </p:txBody>
      </p:sp>
      <p:sp>
        <p:nvSpPr>
          <p:cNvPr id="4" name="Textfeld 12">
            <a:extLst>
              <a:ext uri="{FF2B5EF4-FFF2-40B4-BE49-F238E27FC236}">
                <a16:creationId xmlns:a16="http://schemas.microsoft.com/office/drawing/2014/main" id="{6B2404E5-9081-AFF1-E671-DDD58E9C4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438400"/>
            <a:ext cx="723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de-DE" dirty="0"/>
              <a:t>Emotionale und soziale Kompetenz macht reich, schön und glücklich</a:t>
            </a:r>
          </a:p>
        </p:txBody>
      </p:sp>
      <p:sp>
        <p:nvSpPr>
          <p:cNvPr id="5" name="Textfeld 12">
            <a:extLst>
              <a:ext uri="{FF2B5EF4-FFF2-40B4-BE49-F238E27FC236}">
                <a16:creationId xmlns:a16="http://schemas.microsoft.com/office/drawing/2014/main" id="{03A6D65F-00CC-FD25-FB56-D1E7BDF88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066871"/>
            <a:ext cx="72390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Reich: </a:t>
            </a:r>
            <a:r>
              <a:rPr lang="de-DE" dirty="0" err="1"/>
              <a:t>Heckman</a:t>
            </a:r>
            <a:r>
              <a:rPr lang="de-DE" dirty="0"/>
              <a:t> und Kautz (2012), </a:t>
            </a:r>
            <a:r>
              <a:rPr lang="en-US" sz="1800" dirty="0">
                <a:latin typeface="+mj-lt"/>
              </a:rPr>
              <a:t>Edin et al. (2022)</a:t>
            </a:r>
            <a:endParaRPr lang="de-DE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Schön (im Sinne von gesund): </a:t>
            </a:r>
            <a:r>
              <a:rPr lang="de-DE" dirty="0" err="1"/>
              <a:t>Kazdin</a:t>
            </a:r>
            <a:r>
              <a:rPr lang="de-DE" dirty="0"/>
              <a:t> (2023)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Glücklich: Folk und Dunn (2023)        </a:t>
            </a:r>
          </a:p>
          <a:p>
            <a:pPr marL="0" indent="0" algn="r" eaLnBrk="1" hangingPunct="1"/>
            <a:r>
              <a:rPr lang="de-DE" dirty="0"/>
              <a:t>				          …. und viele, viele andere</a:t>
            </a:r>
            <a:br>
              <a:rPr lang="de-DE" dirty="0"/>
            </a:br>
            <a:r>
              <a:rPr lang="de-DE" sz="1400" dirty="0"/>
              <a:t>(die Kosten von Empathie: Cameron et al. 2019)</a:t>
            </a:r>
          </a:p>
        </p:txBody>
      </p:sp>
      <p:sp>
        <p:nvSpPr>
          <p:cNvPr id="6" name="Textfeld 12">
            <a:extLst>
              <a:ext uri="{FF2B5EF4-FFF2-40B4-BE49-F238E27FC236}">
                <a16:creationId xmlns:a16="http://schemas.microsoft.com/office/drawing/2014/main" id="{0CAFCF86-8F57-BC24-67CC-BA4266A01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17874"/>
            <a:ext cx="7239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de-DE" dirty="0"/>
              <a:t>Wie lernt man emotionale und soziale Kompetenz?</a:t>
            </a:r>
          </a:p>
          <a:p>
            <a:pPr marL="0" indent="0" eaLnBrk="1" hangingPunct="1"/>
            <a:endParaRPr lang="de-DE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Reden Sie mit Ihnen vertrauten Personen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Besuchen Sie Kurse (z.B. TESK JGU Mainz)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Lassen Sie sich helfen (Beratungsstellen, TherapeutInnen)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Schenken Sie sich Zeit und seien Sie ehrlich zu sich selbst</a:t>
            </a:r>
          </a:p>
        </p:txBody>
      </p:sp>
    </p:spTree>
    <p:extLst>
      <p:ext uri="{BB962C8B-B14F-4D97-AF65-F5344CB8AC3E}">
        <p14:creationId xmlns:p14="http://schemas.microsoft.com/office/powerpoint/2010/main" val="2585538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02113" y="1943096"/>
            <a:ext cx="6173587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2146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Zusammenfassung</a:t>
            </a:r>
          </a:p>
        </p:txBody>
      </p:sp>
      <p:sp>
        <p:nvSpPr>
          <p:cNvPr id="6" name="Textfeld 12">
            <a:extLst>
              <a:ext uri="{FF2B5EF4-FFF2-40B4-BE49-F238E27FC236}">
                <a16:creationId xmlns:a16="http://schemas.microsoft.com/office/drawing/2014/main" id="{0CAFCF86-8F57-BC24-67CC-BA4266A01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0480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Für Hoffnung brauchen Sie ein Verständnis Ihrer selbst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Lehrpläne achten – so die Hypothese – zu sehr auf Fachkompetenz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4DC4A08B-8997-EF3E-6434-DC8F88484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804" y="2249269"/>
            <a:ext cx="45086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dirty="0"/>
              <a:t>Was können Sie </a:t>
            </a:r>
            <a:r>
              <a:rPr lang="de-DE" b="1" dirty="0"/>
              <a:t>in dieser </a:t>
            </a:r>
            <a:r>
              <a:rPr lang="de-DE" dirty="0"/>
              <a:t>Welt hoffen?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dirty="0"/>
              <a:t>Was können Sie </a:t>
            </a:r>
            <a:r>
              <a:rPr lang="de-DE" b="1" dirty="0"/>
              <a:t>für diese </a:t>
            </a:r>
            <a:r>
              <a:rPr lang="de-DE" dirty="0"/>
              <a:t>Welt hoffen?</a:t>
            </a:r>
          </a:p>
        </p:txBody>
      </p:sp>
      <p:sp>
        <p:nvSpPr>
          <p:cNvPr id="4" name="Textfeld 12">
            <a:extLst>
              <a:ext uri="{FF2B5EF4-FFF2-40B4-BE49-F238E27FC236}">
                <a16:creationId xmlns:a16="http://schemas.microsoft.com/office/drawing/2014/main" id="{1036ABD4-DA4F-2251-7990-27A0AA41C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21668"/>
            <a:ext cx="3553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Das Leben ist mehr</a:t>
            </a:r>
          </a:p>
        </p:txBody>
      </p:sp>
      <p:sp>
        <p:nvSpPr>
          <p:cNvPr id="7" name="Textfeld 12">
            <a:extLst>
              <a:ext uri="{FF2B5EF4-FFF2-40B4-BE49-F238E27FC236}">
                <a16:creationId xmlns:a16="http://schemas.microsoft.com/office/drawing/2014/main" id="{A1AA12FD-94D3-6BE1-813B-7D72319B0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7924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Für das, was Sie erwartet, was die Welt erwartet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DE" dirty="0"/>
              <a:t>„alles oder nichts“ – „Scheitern oder Erfolg“ brauchen Sie mehr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DE" dirty="0"/>
              <a:t>Die Welt braucht mehr emotionale und soziale Kompetenz</a:t>
            </a:r>
          </a:p>
        </p:txBody>
      </p:sp>
      <p:sp>
        <p:nvSpPr>
          <p:cNvPr id="8" name="Textfeld 12">
            <a:extLst>
              <a:ext uri="{FF2B5EF4-FFF2-40B4-BE49-F238E27FC236}">
                <a16:creationId xmlns:a16="http://schemas.microsoft.com/office/drawing/2014/main" id="{C9473333-1ADB-BFD3-6AC7-5F4C531B7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86400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DE" dirty="0"/>
              <a:t>Das Leben ist mehr, das Leben ist Hoffnung, Mut und Vertrauen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905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4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379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120804" y="1600200"/>
            <a:ext cx="89154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 algn="ctr" eaLnBrk="1" hangingPunct="1"/>
            <a:r>
              <a:rPr lang="de-DE" sz="3200" b="1" dirty="0"/>
              <a:t>Vielen Dank für Ihre Aufmerksamkeit</a:t>
            </a:r>
          </a:p>
          <a:p>
            <a:pPr marL="0" lvl="1" indent="0" algn="ctr" eaLnBrk="1" hangingPunct="1"/>
            <a:endParaRPr lang="de-DE" sz="1600" b="1" dirty="0"/>
          </a:p>
          <a:p>
            <a:pPr marL="0" lvl="1" indent="0" algn="ctr" eaLnBrk="1" hangingPunct="1"/>
            <a:endParaRPr lang="de-DE" sz="1600" b="1" dirty="0"/>
          </a:p>
          <a:p>
            <a:pPr marL="0" lvl="1" indent="0" algn="ctr" eaLnBrk="1" hangingPunct="1"/>
            <a:r>
              <a:rPr lang="de-DE" sz="1600" b="1" dirty="0"/>
              <a:t>… verbunden mit einem herzlichen Dank an:</a:t>
            </a:r>
          </a:p>
          <a:p>
            <a:pPr marL="0" lvl="1" indent="0" algn="ctr" eaLnBrk="1" hangingPunct="1"/>
            <a:endParaRPr lang="de-DE" sz="1600" b="1" dirty="0"/>
          </a:p>
          <a:p>
            <a:pPr marL="0" lvl="1" indent="0" algn="ctr" eaLnBrk="1" hangingPunct="1"/>
            <a:r>
              <a:rPr lang="de-DE" sz="1600" dirty="0">
                <a:latin typeface="+mj-lt"/>
                <a:cs typeface="Times New Roman" panose="02020603050405020304" pitchFamily="18" charset="0"/>
              </a:rPr>
              <a:t>Benjamin Zschetzsching (Piano)</a:t>
            </a:r>
          </a:p>
          <a:p>
            <a:pPr marL="0" lvl="1" indent="0" algn="ctr" eaLnBrk="1" hangingPunct="1"/>
            <a:r>
              <a:rPr lang="de-DE" sz="1600" dirty="0"/>
              <a:t>Mitglieder des </a:t>
            </a:r>
            <a:r>
              <a:rPr lang="de-DE" sz="1600" dirty="0" err="1"/>
              <a:t>UniChors</a:t>
            </a:r>
            <a:r>
              <a:rPr lang="de-DE" sz="1600" dirty="0"/>
              <a:t> der JGU Mainz unter Leitung von Prof. Felix Koch</a:t>
            </a:r>
          </a:p>
          <a:p>
            <a:pPr marL="0" lvl="1" indent="0" algn="ctr" eaLnBrk="1" hangingPunct="1"/>
            <a:r>
              <a:rPr lang="de-DE" sz="1600" dirty="0"/>
              <a:t>Prof. Christopher Koch für den gespielten Eklat</a:t>
            </a:r>
          </a:p>
          <a:p>
            <a:pPr marL="0" lvl="1" indent="0" algn="ctr" eaLnBrk="1" hangingPunct="1"/>
            <a:endParaRPr lang="de-DE" sz="1600" dirty="0"/>
          </a:p>
          <a:p>
            <a:pPr marL="0" lvl="1" indent="0" algn="ctr" eaLnBrk="1" hangingPunct="1"/>
            <a:r>
              <a:rPr lang="de-DE" sz="1600" dirty="0">
                <a:latin typeface="+mj-lt"/>
                <a:cs typeface="Times New Roman" panose="02020603050405020304" pitchFamily="18" charset="0"/>
              </a:rPr>
              <a:t>Prof. Alexander Gelhausen (Hochschule für Musik Mainz, Sprache, künstlerische Beratung)</a:t>
            </a:r>
          </a:p>
          <a:p>
            <a:pPr marL="0" lvl="1" indent="0" algn="ctr" eaLnBrk="1" hangingPunct="1"/>
            <a:r>
              <a:rPr lang="de-DE" sz="1600" dirty="0"/>
              <a:t>René Schneider und Ole Strothmann (JGU, Daten un</a:t>
            </a:r>
            <a:r>
              <a:rPr lang="de-DE" sz="1600" dirty="0">
                <a:latin typeface="+mj-lt"/>
              </a:rPr>
              <a:t>d Grafik)</a:t>
            </a:r>
          </a:p>
          <a:p>
            <a:pPr marL="0" lvl="1" indent="0" algn="ctr" eaLnBrk="1" hangingPunct="1"/>
            <a:r>
              <a:rPr lang="de-DE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Eleftherios Bethmage (Goethe Universität Frankfurt, Animation)</a:t>
            </a:r>
          </a:p>
          <a:p>
            <a:pPr marL="0" lvl="1" indent="0" algn="ctr" eaLnBrk="1" hangingPunct="1"/>
            <a:r>
              <a:rPr lang="de-DE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Stefan Gärtner (technische Unterstützung)</a:t>
            </a:r>
            <a:endParaRPr lang="de-DE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 algn="ctr" eaLnBrk="1" hangingPunct="1"/>
            <a:endParaRPr lang="de-DE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 algn="ctr" eaLnBrk="1" hangingPunct="1"/>
            <a:r>
              <a:rPr lang="de-DE" sz="1600" dirty="0">
                <a:latin typeface="+mj-lt"/>
                <a:cs typeface="Times New Roman" panose="02020603050405020304" pitchFamily="18" charset="0"/>
              </a:rPr>
              <a:t>Rolf Zuckowski (Komponist, Texter, Sänger) „Leben ist mehr“</a:t>
            </a:r>
          </a:p>
          <a:p>
            <a:pPr marL="0" lvl="1" indent="0" algn="ctr" eaLnBrk="1" hangingPunct="1"/>
            <a:endParaRPr lang="de-DE" sz="1600" dirty="0">
              <a:latin typeface="+mj-lt"/>
              <a:cs typeface="Times New Roman" panose="02020603050405020304" pitchFamily="18" charset="0"/>
            </a:endParaRPr>
          </a:p>
          <a:p>
            <a:pPr marL="0" lvl="1" indent="0" algn="ctr" eaLnBrk="1" hangingPunct="1"/>
            <a:endParaRPr lang="de-DE" sz="1600" dirty="0">
              <a:latin typeface="+mj-lt"/>
              <a:cs typeface="Times New Roman" panose="02020603050405020304" pitchFamily="18" charset="0"/>
            </a:endParaRPr>
          </a:p>
          <a:p>
            <a:pPr marL="0" lvl="1" indent="0" algn="ctr" eaLnBrk="1" hangingPunct="1"/>
            <a:r>
              <a:rPr lang="de-DE" sz="1600" dirty="0">
                <a:latin typeface="+mj-lt"/>
                <a:cs typeface="Times New Roman" panose="02020603050405020304" pitchFamily="18" charset="0"/>
              </a:rPr>
              <a:t>Kontakt: waelde@uni-mainz.de</a:t>
            </a:r>
            <a:endParaRPr lang="de-DE" sz="1600" dirty="0">
              <a:latin typeface="+mj-lt"/>
            </a:endParaRP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668CE835-0BA3-AA34-D515-7D4D789CF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sp>
        <p:nvSpPr>
          <p:cNvPr id="3" name="Rechteck 1">
            <a:extLst>
              <a:ext uri="{FF2B5EF4-FFF2-40B4-BE49-F238E27FC236}">
                <a16:creationId xmlns:a16="http://schemas.microsoft.com/office/drawing/2014/main" id="{7810058A-761A-45B3-F03E-8D3DC9BE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</p:spTree>
    <p:extLst>
      <p:ext uri="{BB962C8B-B14F-4D97-AF65-F5344CB8AC3E}">
        <p14:creationId xmlns:p14="http://schemas.microsoft.com/office/powerpoint/2010/main" val="2777891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379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228600" y="1524000"/>
            <a:ext cx="434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indent="0" eaLnBrk="1" hangingPunct="1"/>
            <a:r>
              <a:rPr lang="de-DE" sz="2000" b="1" dirty="0"/>
              <a:t>Quellen zu Abbildungen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668CE835-0BA3-AA34-D515-7D4D789CF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sp>
        <p:nvSpPr>
          <p:cNvPr id="3" name="Rechteck 1">
            <a:extLst>
              <a:ext uri="{FF2B5EF4-FFF2-40B4-BE49-F238E27FC236}">
                <a16:creationId xmlns:a16="http://schemas.microsoft.com/office/drawing/2014/main" id="{7810058A-761A-45B3-F03E-8D3DC9BE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3164AF7-9C2E-17C0-9A62-990376683CC2}"/>
              </a:ext>
            </a:extLst>
          </p:cNvPr>
          <p:cNvSpPr txBox="1"/>
          <p:nvPr/>
        </p:nvSpPr>
        <p:spPr>
          <a:xfrm>
            <a:off x="914400" y="2267337"/>
            <a:ext cx="807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Eheschließung: </a:t>
            </a:r>
            <a:r>
              <a:rPr lang="de-DE" sz="1400" dirty="0">
                <a:hlinkClick r:id="rId5"/>
              </a:rPr>
              <a:t>https://www.destatis.de/DE/Themen/Querschnitt/Demografischer-Wandel/Hintergruende-Auswirkungen/demografie-ehen.html</a:t>
            </a:r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Alter bei Geburt erstes Kind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Statistisches Bundesamt, </a:t>
            </a:r>
            <a:r>
              <a:rPr lang="de-DE" sz="1400" dirty="0">
                <a:hlinkClick r:id="rId6"/>
              </a:rPr>
              <a:t>https://www.destatis.de/DE/Themen/Gesellschaft-Umwelt/Bevoelkerung/Geburten/Tabellen/geburten-eltern-biologischesalter.html#fussnote-1-116454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Statistisches Bundesamt, "Statistik der Geburten, Qualitätsbericht, </a:t>
            </a:r>
            <a:r>
              <a:rPr lang="de-DE" sz="1400" u="sng" kern="100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https://www.destatis.de/DE/Methoden/Qualitaet/Qualitaetsberichte/Bevoelkerung/einfuehrung.html</a:t>
            </a:r>
            <a:endParaRPr lang="de-DE" sz="1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r>
              <a:rPr lang="de-DE" sz="1400" dirty="0"/>
              <a:t>Flüsse in Arbeitslosigkeit: Makro I Abbildung 30 bzw. Bundesagentur für Arbeit</a:t>
            </a:r>
          </a:p>
          <a:p>
            <a:endParaRPr lang="de-DE" sz="1400" dirty="0"/>
          </a:p>
          <a:p>
            <a:r>
              <a:rPr lang="de-DE" sz="1400" dirty="0">
                <a:latin typeface="+mj-lt"/>
              </a:rPr>
              <a:t>Histogramm Alter Eltern: Sozioökonomisches Panel, DIW Berlin</a:t>
            </a:r>
          </a:p>
          <a:p>
            <a:endParaRPr lang="de-D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2886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3795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228600" y="1524000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indent="0" eaLnBrk="1" hangingPunct="1"/>
            <a:r>
              <a:rPr lang="de-DE" sz="2000" b="1" dirty="0"/>
              <a:t>Noch mehr Quellen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668CE835-0BA3-AA34-D515-7D4D789CF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sp>
        <p:nvSpPr>
          <p:cNvPr id="3" name="Rechteck 1">
            <a:extLst>
              <a:ext uri="{FF2B5EF4-FFF2-40B4-BE49-F238E27FC236}">
                <a16:creationId xmlns:a16="http://schemas.microsoft.com/office/drawing/2014/main" id="{7810058A-761A-45B3-F03E-8D3DC9BE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6CFFC0-C8D3-1FE7-E753-36A09EA0C6B3}"/>
              </a:ext>
            </a:extLst>
          </p:cNvPr>
          <p:cNvSpPr txBox="1"/>
          <p:nvPr/>
        </p:nvSpPr>
        <p:spPr>
          <a:xfrm>
            <a:off x="838200" y="2327592"/>
            <a:ext cx="7848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Edin, P. A., Fredriksson, P., </a:t>
            </a:r>
            <a:r>
              <a:rPr lang="en-US" sz="1400" dirty="0" err="1">
                <a:latin typeface="+mn-lt"/>
              </a:rPr>
              <a:t>Nybom</a:t>
            </a:r>
            <a:r>
              <a:rPr lang="en-US" sz="1400" dirty="0">
                <a:latin typeface="+mn-lt"/>
              </a:rPr>
              <a:t>, M., &amp; </a:t>
            </a:r>
            <a:r>
              <a:rPr lang="en-US" sz="1400" dirty="0" err="1">
                <a:latin typeface="+mn-lt"/>
              </a:rPr>
              <a:t>Öckert</a:t>
            </a:r>
            <a:r>
              <a:rPr lang="en-US" sz="1400" dirty="0">
                <a:latin typeface="+mn-lt"/>
              </a:rPr>
              <a:t>, B. (2022). The rising return to noncognitive skill. American Economic Journal: Applied Economics, 14(2), 78-100.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Folk, D. und Dunn, E., 2023, A systematic review of the strength of evidence for the most commonly recommended happiness strategies in mainstream media. </a:t>
            </a:r>
            <a:r>
              <a:rPr lang="en-US" sz="1400" dirty="0">
                <a:latin typeface="+mn-lt"/>
                <a:hlinkClick r:id="rId5"/>
              </a:rPr>
              <a:t>Nature Human </a:t>
            </a:r>
            <a:r>
              <a:rPr lang="en-US" sz="1400" dirty="0" err="1">
                <a:latin typeface="+mn-lt"/>
                <a:hlinkClick r:id="rId5"/>
              </a:rPr>
              <a:t>Behaviour</a:t>
            </a:r>
            <a:endParaRPr lang="en-US" sz="1400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Heckman, J. J., &amp; Kautz, T. (2012). Hard evidence on soft skills. </a:t>
            </a:r>
            <a:r>
              <a:rPr lang="en-US" sz="1400" dirty="0" err="1">
                <a:latin typeface="+mn-lt"/>
              </a:rPr>
              <a:t>Labour</a:t>
            </a:r>
            <a:r>
              <a:rPr lang="en-US" sz="1400" dirty="0">
                <a:latin typeface="+mn-lt"/>
              </a:rPr>
              <a:t> economics, 19(4), 451-464</a:t>
            </a:r>
          </a:p>
          <a:p>
            <a:endParaRPr lang="de-DE" sz="1400" dirty="0">
              <a:latin typeface="+mn-lt"/>
            </a:endParaRPr>
          </a:p>
          <a:p>
            <a:pPr algn="l"/>
            <a:r>
              <a:rPr lang="en-US" sz="1400" b="0" i="0" u="none" strike="noStrike" baseline="0" dirty="0" err="1">
                <a:latin typeface="+mn-lt"/>
              </a:rPr>
              <a:t>Kazdin</a:t>
            </a:r>
            <a:r>
              <a:rPr lang="en-US" sz="1400" b="0" i="0" u="none" strike="noStrike" baseline="0" dirty="0">
                <a:latin typeface="+mn-lt"/>
              </a:rPr>
              <a:t>, A. E. (2023, April 20). Interventions in Everyday Life to Improve Mental Health and Reduce Symptoms of  </a:t>
            </a:r>
            <a:r>
              <a:rPr lang="de-DE" sz="1400" b="0" i="0" u="none" strike="noStrike" baseline="0" dirty="0" err="1">
                <a:latin typeface="+mn-lt"/>
              </a:rPr>
              <a:t>Psychiatric</a:t>
            </a:r>
            <a:r>
              <a:rPr lang="de-DE" sz="1400" b="0" i="0" u="none" strike="noStrike" baseline="0" dirty="0">
                <a:latin typeface="+mn-lt"/>
              </a:rPr>
              <a:t> </a:t>
            </a:r>
            <a:r>
              <a:rPr lang="de-DE" sz="1400" b="0" i="0" u="none" strike="noStrike" baseline="0" dirty="0" err="1">
                <a:latin typeface="+mn-lt"/>
              </a:rPr>
              <a:t>Disorders</a:t>
            </a:r>
            <a:r>
              <a:rPr lang="de-DE" sz="1400" b="0" i="0" u="none" strike="noStrike" baseline="0" dirty="0">
                <a:latin typeface="+mn-lt"/>
              </a:rPr>
              <a:t>. </a:t>
            </a:r>
            <a:r>
              <a:rPr lang="de-DE" sz="1400" b="0" i="1" u="none" strike="noStrike" baseline="0" dirty="0">
                <a:latin typeface="+mn-lt"/>
              </a:rPr>
              <a:t>American </a:t>
            </a:r>
            <a:r>
              <a:rPr lang="de-DE" sz="1400" b="0" i="1" u="none" strike="noStrike" baseline="0" dirty="0" err="1">
                <a:latin typeface="+mn-lt"/>
              </a:rPr>
              <a:t>Psychologist</a:t>
            </a:r>
            <a:r>
              <a:rPr lang="de-DE" sz="1400" b="0" i="0" u="none" strike="noStrike" baseline="0" dirty="0">
                <a:latin typeface="+mn-lt"/>
              </a:rPr>
              <a:t>. Advance online </a:t>
            </a:r>
            <a:r>
              <a:rPr lang="de-DE" sz="1400" b="0" i="0" u="none" strike="noStrike" baseline="0" dirty="0" err="1">
                <a:latin typeface="+mn-lt"/>
              </a:rPr>
              <a:t>publication</a:t>
            </a:r>
            <a:r>
              <a:rPr lang="de-DE" sz="1400" b="0" i="0" u="none" strike="noStrike" baseline="0" dirty="0">
                <a:latin typeface="+mn-lt"/>
              </a:rPr>
              <a:t>. https://dx.doi.org/10.1037/amp0001158</a:t>
            </a:r>
            <a:endParaRPr lang="de-DE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492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11274" name="Textfeld 12"/>
          <p:cNvSpPr txBox="1">
            <a:spLocks noChangeArrowheads="1"/>
          </p:cNvSpPr>
          <p:nvPr/>
        </p:nvSpPr>
        <p:spPr bwMode="auto">
          <a:xfrm>
            <a:off x="1371600" y="2514600"/>
            <a:ext cx="336502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AutoNum type="arabicParenR"/>
            </a:pPr>
            <a:r>
              <a:rPr lang="de-DE" dirty="0"/>
              <a:t>Abschluss und Beruf</a:t>
            </a:r>
          </a:p>
          <a:p>
            <a:pPr marL="342900" indent="-342900" eaLnBrk="1" hangingPunct="1">
              <a:buAutoNum type="arabicParenR"/>
            </a:pPr>
            <a:r>
              <a:rPr lang="de-DE" dirty="0"/>
              <a:t>Freundschaft und Liebe</a:t>
            </a:r>
          </a:p>
          <a:p>
            <a:pPr marL="342900" indent="-342900" eaLnBrk="1" hangingPunct="1">
              <a:buAutoNum type="arabicParenR"/>
            </a:pPr>
            <a:r>
              <a:rPr lang="de-DE" dirty="0"/>
              <a:t>Karriereschritte und Freizeit</a:t>
            </a:r>
          </a:p>
          <a:p>
            <a:pPr marL="342900" indent="-342900" eaLnBrk="1" hangingPunct="1">
              <a:buAutoNum type="arabicParenR"/>
            </a:pPr>
            <a:r>
              <a:rPr lang="de-DE" dirty="0"/>
              <a:t>Familienstand und -status</a:t>
            </a:r>
          </a:p>
          <a:p>
            <a:pPr marL="342900" indent="-342900" eaLnBrk="1" hangingPunct="1">
              <a:buAutoNum type="arabicParenR"/>
            </a:pPr>
            <a:r>
              <a:rPr lang="de-DE" dirty="0"/>
              <a:t>Erfolg und Scheitern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43097"/>
            <a:ext cx="420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4220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Was können Sie </a:t>
            </a:r>
            <a:r>
              <a:rPr lang="de-DE" b="1" dirty="0"/>
              <a:t>in dieser </a:t>
            </a:r>
            <a:r>
              <a:rPr lang="de-DE" dirty="0"/>
              <a:t>Welt hoffen?</a:t>
            </a:r>
          </a:p>
        </p:txBody>
      </p:sp>
    </p:spTree>
    <p:extLst>
      <p:ext uri="{BB962C8B-B14F-4D97-AF65-F5344CB8AC3E}">
        <p14:creationId xmlns:p14="http://schemas.microsoft.com/office/powerpoint/2010/main" val="167736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11274" name="Textfeld 12"/>
          <p:cNvSpPr txBox="1">
            <a:spLocks noChangeArrowheads="1"/>
          </p:cNvSpPr>
          <p:nvPr/>
        </p:nvSpPr>
        <p:spPr bwMode="auto">
          <a:xfrm>
            <a:off x="5865555" y="2198127"/>
            <a:ext cx="2557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de-DE" dirty="0"/>
              <a:t>1) Abschluss und Beruf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43097"/>
            <a:ext cx="420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4220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Was können Sie </a:t>
            </a:r>
            <a:r>
              <a:rPr lang="de-DE" b="1" dirty="0"/>
              <a:t>in dieser </a:t>
            </a:r>
            <a:r>
              <a:rPr lang="de-DE" dirty="0"/>
              <a:t>Welt hoffen?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6067D40-864B-A0D5-A0A9-896D07338F14}"/>
              </a:ext>
            </a:extLst>
          </p:cNvPr>
          <p:cNvSpPr txBox="1"/>
          <p:nvPr/>
        </p:nvSpPr>
        <p:spPr>
          <a:xfrm>
            <a:off x="568678" y="4313872"/>
            <a:ext cx="66864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Nach Ihrem Studium verdienen Sie 3734 Euro, oder auch 4163 </a:t>
            </a:r>
          </a:p>
          <a:p>
            <a:r>
              <a:rPr lang="de-DE" dirty="0"/>
              <a:t>	– brutto pro Monat mit 30 –</a:t>
            </a:r>
          </a:p>
          <a:p>
            <a:r>
              <a:rPr lang="de-DE" dirty="0"/>
              <a:t>	je nachdem ob Sie die Uni </a:t>
            </a:r>
          </a:p>
          <a:p>
            <a:r>
              <a:rPr lang="de-DE" dirty="0"/>
              <a:t>	mit dem Bachelor oder mit einem Master verlassen</a:t>
            </a:r>
          </a:p>
          <a:p>
            <a:endParaRPr lang="de-DE" dirty="0"/>
          </a:p>
          <a:p>
            <a:r>
              <a:rPr lang="de-DE" dirty="0"/>
              <a:t>	Promotion bietet nochmal gut 1300 Euro mehr</a:t>
            </a:r>
          </a:p>
        </p:txBody>
      </p:sp>
    </p:spTree>
    <p:extLst>
      <p:ext uri="{BB962C8B-B14F-4D97-AF65-F5344CB8AC3E}">
        <p14:creationId xmlns:p14="http://schemas.microsoft.com/office/powerpoint/2010/main" val="216998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11274" name="Textfeld 12"/>
          <p:cNvSpPr txBox="1">
            <a:spLocks noChangeArrowheads="1"/>
          </p:cNvSpPr>
          <p:nvPr/>
        </p:nvSpPr>
        <p:spPr bwMode="auto">
          <a:xfrm>
            <a:off x="5865555" y="2198127"/>
            <a:ext cx="2941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de-DE" dirty="0"/>
              <a:t>2) Freundschaft und Liebe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43097"/>
            <a:ext cx="420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4220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Was können Sie </a:t>
            </a:r>
            <a:r>
              <a:rPr lang="de-DE" b="1" dirty="0"/>
              <a:t>in dieser </a:t>
            </a:r>
            <a:r>
              <a:rPr lang="de-DE" dirty="0"/>
              <a:t>Welt hoffen?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6067D40-864B-A0D5-A0A9-896D07338F14}"/>
              </a:ext>
            </a:extLst>
          </p:cNvPr>
          <p:cNvSpPr txBox="1"/>
          <p:nvPr/>
        </p:nvSpPr>
        <p:spPr>
          <a:xfrm>
            <a:off x="914400" y="4343400"/>
            <a:ext cx="7926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Mit 31 heiraten sie (Frauen - Erstheiratsalter) oder auch mit 34 (Männer),</a:t>
            </a:r>
          </a:p>
          <a:p>
            <a:r>
              <a:rPr lang="de-DE" dirty="0"/>
              <a:t>mit 30 Jahren (oder auch 33) werden Sie zum ersten Mal Mutter (oder Vater)</a:t>
            </a:r>
          </a:p>
        </p:txBody>
      </p:sp>
    </p:spTree>
    <p:extLst>
      <p:ext uri="{BB962C8B-B14F-4D97-AF65-F5344CB8AC3E}">
        <p14:creationId xmlns:p14="http://schemas.microsoft.com/office/powerpoint/2010/main" val="101481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11274" name="Textfeld 12"/>
          <p:cNvSpPr txBox="1">
            <a:spLocks noChangeArrowheads="1"/>
          </p:cNvSpPr>
          <p:nvPr/>
        </p:nvSpPr>
        <p:spPr bwMode="auto">
          <a:xfrm>
            <a:off x="5562600" y="2198127"/>
            <a:ext cx="3288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de-DE" dirty="0"/>
              <a:t>3) Karriereschritte und Freizeit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43097"/>
            <a:ext cx="420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4220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Was können Sie </a:t>
            </a:r>
            <a:r>
              <a:rPr lang="de-DE" b="1" dirty="0"/>
              <a:t>in dieser </a:t>
            </a:r>
            <a:r>
              <a:rPr lang="de-DE" dirty="0"/>
              <a:t>Welt hoffen?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6067D40-864B-A0D5-A0A9-896D07338F14}"/>
              </a:ext>
            </a:extLst>
          </p:cNvPr>
          <p:cNvSpPr txBox="1"/>
          <p:nvPr/>
        </p:nvSpPr>
        <p:spPr>
          <a:xfrm>
            <a:off x="914400" y="4343400"/>
            <a:ext cx="82382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Nach 3 Jahren haben Sie genug von Ihrem Job und wechseln,</a:t>
            </a:r>
          </a:p>
          <a:p>
            <a:r>
              <a:rPr lang="de-DE" dirty="0"/>
              <a:t>nach 5 Jahren werden Sie arbeitslos oder machen den nächsten </a:t>
            </a:r>
          </a:p>
          <a:p>
            <a:r>
              <a:rPr lang="de-DE" dirty="0"/>
              <a:t>Karriereschritt</a:t>
            </a:r>
          </a:p>
          <a:p>
            <a:endParaRPr lang="de-DE" dirty="0"/>
          </a:p>
          <a:p>
            <a:r>
              <a:rPr lang="de-DE" dirty="0"/>
              <a:t>Mit 50 sind ein paar von Ihnen im Vorstand, manche erfolgreiche Unternehmer,</a:t>
            </a:r>
          </a:p>
          <a:p>
            <a:r>
              <a:rPr lang="de-DE" dirty="0"/>
              <a:t>andere glückliche Familienväter und -mütter</a:t>
            </a:r>
          </a:p>
        </p:txBody>
      </p:sp>
    </p:spTree>
    <p:extLst>
      <p:ext uri="{BB962C8B-B14F-4D97-AF65-F5344CB8AC3E}">
        <p14:creationId xmlns:p14="http://schemas.microsoft.com/office/powerpoint/2010/main" val="296882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11274" name="Textfeld 12"/>
          <p:cNvSpPr txBox="1">
            <a:spLocks noChangeArrowheads="1"/>
          </p:cNvSpPr>
          <p:nvPr/>
        </p:nvSpPr>
        <p:spPr bwMode="auto">
          <a:xfrm>
            <a:off x="5562600" y="2198127"/>
            <a:ext cx="3288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de-DE" dirty="0"/>
              <a:t>3) Karriereschritte und Freizeit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43097"/>
            <a:ext cx="420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4220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Was können Sie </a:t>
            </a:r>
            <a:r>
              <a:rPr lang="de-DE" b="1" dirty="0"/>
              <a:t>in dieser </a:t>
            </a:r>
            <a:r>
              <a:rPr lang="de-DE" dirty="0"/>
              <a:t>Welt hoffen?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1BD4EF7-C98E-6E95-1634-DB7C94CE5563}"/>
              </a:ext>
            </a:extLst>
          </p:cNvPr>
          <p:cNvCxnSpPr/>
          <p:nvPr/>
        </p:nvCxnSpPr>
        <p:spPr>
          <a:xfrm flipV="1">
            <a:off x="1219200" y="1524000"/>
            <a:ext cx="6781800" cy="44958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8E872DA-E250-3884-3E72-3BA3765D9150}"/>
              </a:ext>
            </a:extLst>
          </p:cNvPr>
          <p:cNvCxnSpPr>
            <a:cxnSpLocks/>
          </p:cNvCxnSpPr>
          <p:nvPr/>
        </p:nvCxnSpPr>
        <p:spPr>
          <a:xfrm>
            <a:off x="1219200" y="1524000"/>
            <a:ext cx="6553200" cy="44958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0AC36B8F-F8CE-EF2F-C77E-A2BF8A8035FD}"/>
              </a:ext>
            </a:extLst>
          </p:cNvPr>
          <p:cNvSpPr txBox="1"/>
          <p:nvPr/>
        </p:nvSpPr>
        <p:spPr>
          <a:xfrm>
            <a:off x="1696435" y="3039083"/>
            <a:ext cx="619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  <a:highlight>
                  <a:srgbClr val="FFFF00"/>
                </a:highlight>
              </a:rPr>
              <a:t>?? Was erzählt der uns da ??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AAEBDE-1477-2895-57A2-331C7D92AC8E}"/>
              </a:ext>
            </a:extLst>
          </p:cNvPr>
          <p:cNvSpPr txBox="1"/>
          <p:nvPr/>
        </p:nvSpPr>
        <p:spPr>
          <a:xfrm>
            <a:off x="914400" y="4343400"/>
            <a:ext cx="82382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Nach 3 Jahren haben Sie genug von Ihrem Job und wechseln,</a:t>
            </a:r>
          </a:p>
          <a:p>
            <a:r>
              <a:rPr lang="de-DE" dirty="0"/>
              <a:t>nach 5 Jahren werden Sie arbeitslos oder machen den nächsten </a:t>
            </a:r>
          </a:p>
          <a:p>
            <a:r>
              <a:rPr lang="de-DE" dirty="0"/>
              <a:t>Karriereschritt</a:t>
            </a:r>
          </a:p>
          <a:p>
            <a:endParaRPr lang="de-DE" dirty="0"/>
          </a:p>
          <a:p>
            <a:r>
              <a:rPr lang="de-DE" dirty="0"/>
              <a:t>Mit 50 sind ein paar von Ihnen im Vorstand, manche erfolgreiche Unternehmer,</a:t>
            </a:r>
          </a:p>
          <a:p>
            <a:r>
              <a:rPr lang="de-DE" dirty="0"/>
              <a:t>andere glückliche Familienväter und -mütter</a:t>
            </a:r>
          </a:p>
        </p:txBody>
      </p:sp>
    </p:spTree>
    <p:extLst>
      <p:ext uri="{BB962C8B-B14F-4D97-AF65-F5344CB8AC3E}">
        <p14:creationId xmlns:p14="http://schemas.microsoft.com/office/powerpoint/2010/main" val="102234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11274" name="Textfeld 12"/>
          <p:cNvSpPr txBox="1">
            <a:spLocks noChangeArrowheads="1"/>
          </p:cNvSpPr>
          <p:nvPr/>
        </p:nvSpPr>
        <p:spPr bwMode="auto">
          <a:xfrm>
            <a:off x="902160" y="2456973"/>
            <a:ext cx="36150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Gehen wir einen Schritt zurück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Was erzähle ich Ihnen hier?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43097"/>
            <a:ext cx="420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4220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Was können Sie </a:t>
            </a:r>
            <a:r>
              <a:rPr lang="de-DE" b="1" dirty="0"/>
              <a:t>in dieser </a:t>
            </a:r>
            <a:r>
              <a:rPr lang="de-DE" dirty="0"/>
              <a:t>Welt hoffen?</a:t>
            </a:r>
          </a:p>
        </p:txBody>
      </p:sp>
    </p:spTree>
    <p:extLst>
      <p:ext uri="{BB962C8B-B14F-4D97-AF65-F5344CB8AC3E}">
        <p14:creationId xmlns:p14="http://schemas.microsoft.com/office/powerpoint/2010/main" val="413738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7" name="Picture 2" descr="http://www.zdv.uni-mainz.de/uni-intern/corporate_design/logo/logo_schriftz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0"/>
            <a:ext cx="37639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7010400" y="6553200"/>
            <a:ext cx="2146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/>
              <a:t>Prof. Dr. Klaus Wälde</a:t>
            </a:r>
          </a:p>
        </p:txBody>
      </p:sp>
      <p:pic>
        <p:nvPicPr>
          <p:cNvPr id="11269" name="Picture 5" descr="GSME-Logo_rot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063"/>
            <a:ext cx="2438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1"/>
          <p:cNvSpPr>
            <a:spLocks noChangeArrowheads="1"/>
          </p:cNvSpPr>
          <p:nvPr/>
        </p:nvSpPr>
        <p:spPr bwMode="auto">
          <a:xfrm>
            <a:off x="0" y="6535056"/>
            <a:ext cx="35531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dirty="0"/>
              <a:t>Hoffnung in dieser und für diese Welt</a:t>
            </a:r>
          </a:p>
        </p:txBody>
      </p:sp>
      <p:sp>
        <p:nvSpPr>
          <p:cNvPr id="11274" name="Textfeld 12"/>
          <p:cNvSpPr txBox="1">
            <a:spLocks noChangeArrowheads="1"/>
          </p:cNvSpPr>
          <p:nvPr/>
        </p:nvSpPr>
        <p:spPr bwMode="auto">
          <a:xfrm>
            <a:off x="5865555" y="2198127"/>
            <a:ext cx="2941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de-DE" dirty="0"/>
              <a:t>2) Freundschaft und Liebe</a:t>
            </a:r>
          </a:p>
        </p:txBody>
      </p:sp>
      <p:sp>
        <p:nvSpPr>
          <p:cNvPr id="2" name="Line 6">
            <a:extLst>
              <a:ext uri="{FF2B5EF4-FFF2-40B4-BE49-F238E27FC236}">
                <a16:creationId xmlns:a16="http://schemas.microsoft.com/office/drawing/2014/main" id="{F4FB7918-C755-E196-7211-CF90685158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43097"/>
            <a:ext cx="420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D9876D2-3B5C-BEA0-5747-3004A875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1" y="1688068"/>
            <a:ext cx="4220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/>
              <a:t>Was können Sie </a:t>
            </a:r>
            <a:r>
              <a:rPr lang="de-DE" b="1" dirty="0"/>
              <a:t>in dieser </a:t>
            </a:r>
            <a:r>
              <a:rPr lang="de-DE" dirty="0"/>
              <a:t>Welt hoffen?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B10D486-4A55-E0EC-D184-2AAD1D46C245}"/>
              </a:ext>
            </a:extLst>
          </p:cNvPr>
          <p:cNvSpPr txBox="1"/>
          <p:nvPr/>
        </p:nvSpPr>
        <p:spPr>
          <a:xfrm>
            <a:off x="913119" y="5221069"/>
            <a:ext cx="177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Was heißt das?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E734EE4-F29A-4F81-BCB4-16E8B07B81A0}"/>
              </a:ext>
            </a:extLst>
          </p:cNvPr>
          <p:cNvSpPr txBox="1"/>
          <p:nvPr/>
        </p:nvSpPr>
        <p:spPr>
          <a:xfrm>
            <a:off x="914400" y="4343400"/>
            <a:ext cx="7926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Mit 31 heiraten sie (Frauen - Erstheiratsalter) oder auch mit 34 (Männer),</a:t>
            </a:r>
          </a:p>
          <a:p>
            <a:r>
              <a:rPr lang="de-DE" dirty="0"/>
              <a:t>mit 30 Jahren (oder auch 33) werden Sie zum ersten Mal Mutter (oder Vater)</a:t>
            </a:r>
          </a:p>
        </p:txBody>
      </p:sp>
      <p:sp>
        <p:nvSpPr>
          <p:cNvPr id="4" name="Textfeld 12">
            <a:extLst>
              <a:ext uri="{FF2B5EF4-FFF2-40B4-BE49-F238E27FC236}">
                <a16:creationId xmlns:a16="http://schemas.microsoft.com/office/drawing/2014/main" id="{DD136CAB-976A-5934-383E-A7F4B995B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60" y="2456973"/>
            <a:ext cx="36150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Gehen wir einen Schritt zurück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dirty="0"/>
              <a:t>Was erzähle ich Ihnen hier?</a:t>
            </a:r>
          </a:p>
        </p:txBody>
      </p:sp>
    </p:spTree>
    <p:extLst>
      <p:ext uri="{BB962C8B-B14F-4D97-AF65-F5344CB8AC3E}">
        <p14:creationId xmlns:p14="http://schemas.microsoft.com/office/powerpoint/2010/main" val="24041121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Folie 1 - &amp;quot;Zwischen Fühlen und Denken&amp;#x0D;&amp;#x0A;—&amp;#x0D;&amp;#x0A;Duale Prozesstheorien in der Ökonomik und Psychologie&amp;quot;&quot;/&gt;&lt;property id=&quot;20307&quot; value=&quot;257&quot;/&gt;&lt;/object&gt;&lt;object type=&quot;3&quot; unique_id=&quot;13356&quot;&gt;&lt;property id=&quot;20148&quot; value=&quot;5&quot;/&gt;&lt;property id=&quot;20300&quot; value=&quot;Folie 2&quot;/&gt;&lt;property id=&quot;20307&quot; value=&quot;311&quot;/&gt;&lt;/object&gt;&lt;object type=&quot;3&quot; unique_id=&quot;13357&quot;&gt;&lt;property id=&quot;20148&quot; value=&quot;5&quot;/&gt;&lt;property id=&quot;20300&quot; value=&quot;Folie 4&quot;/&gt;&lt;property id=&quot;20307&quot; value=&quot;312&quot;/&gt;&lt;/object&gt;&lt;object type=&quot;3&quot; unique_id=&quot;13358&quot;&gt;&lt;property id=&quot;20148&quot; value=&quot;5&quot;/&gt;&lt;property id=&quot;20300&quot; value=&quot;Folie 6&quot;/&gt;&lt;property id=&quot;20307&quot; value=&quot;313&quot;/&gt;&lt;/object&gt;&lt;object type=&quot;3&quot; unique_id=&quot;13359&quot;&gt;&lt;property id=&quot;20148&quot; value=&quot;5&quot;/&gt;&lt;property id=&quot;20300&quot; value=&quot;Folie 7&quot;/&gt;&lt;property id=&quot;20307&quot; value=&quot;314&quot;/&gt;&lt;/object&gt;&lt;object type=&quot;3&quot; unique_id=&quot;13360&quot;&gt;&lt;property id=&quot;20148&quot; value=&quot;5&quot;/&gt;&lt;property id=&quot;20300&quot; value=&quot;Folie 38&quot;/&gt;&lt;property id=&quot;20307&quot; value=&quot;315&quot;/&gt;&lt;/object&gt;&lt;object type=&quot;3&quot; unique_id=&quot;13361&quot;&gt;&lt;property id=&quot;20148&quot; value=&quot;5&quot;/&gt;&lt;property id=&quot;20300&quot; value=&quot;Folie 42&quot;/&gt;&lt;property id=&quot;20307&quot; value=&quot;316&quot;/&gt;&lt;/object&gt;&lt;object type=&quot;3&quot; unique_id=&quot;13363&quot;&gt;&lt;property id=&quot;20148&quot; value=&quot;5&quot;/&gt;&lt;property id=&quot;20300&quot; value=&quot;Folie 44&quot;/&gt;&lt;property id=&quot;20307&quot; value=&quot;318&quot;/&gt;&lt;/object&gt;&lt;object type=&quot;3&quot; unique_id=&quot;13365&quot;&gt;&lt;property id=&quot;20148&quot; value=&quot;5&quot;/&gt;&lt;property id=&quot;20300&quot; value=&quot;Folie 56&quot;/&gt;&lt;property id=&quot;20307&quot; value=&quot;320&quot;/&gt;&lt;/object&gt;&lt;object type=&quot;3&quot; unique_id=&quot;13626&quot;&gt;&lt;property id=&quot;20148&quot; value=&quot;5&quot;/&gt;&lt;property id=&quot;20300&quot; value=&quot;Folie 3&quot;/&gt;&lt;property id=&quot;20307&quot; value=&quot;325&quot;/&gt;&lt;/object&gt;&lt;object type=&quot;3&quot; unique_id=&quot;13696&quot;&gt;&lt;property id=&quot;20148&quot; value=&quot;5&quot;/&gt;&lt;property id=&quot;20300&quot; value=&quot;Folie 9&quot;/&gt;&lt;property id=&quot;20307&quot; value=&quot;326&quot;/&gt;&lt;/object&gt;&lt;object type=&quot;3&quot; unique_id=&quot;13793&quot;&gt;&lt;property id=&quot;20148&quot; value=&quot;5&quot;/&gt;&lt;property id=&quot;20300&quot; value=&quot;Folie 10&quot;/&gt;&lt;property id=&quot;20307&quot; value=&quot;327&quot;/&gt;&lt;/object&gt;&lt;object type=&quot;3&quot; unique_id=&quot;14211&quot;&gt;&lt;property id=&quot;20148&quot; value=&quot;5&quot;/&gt;&lt;property id=&quot;20300&quot; value=&quot;Folie 11&quot;/&gt;&lt;property id=&quot;20307&quot; value=&quot;329&quot;/&gt;&lt;/object&gt;&lt;object type=&quot;3&quot; unique_id=&quot;14434&quot;&gt;&lt;property id=&quot;20148&quot; value=&quot;5&quot;/&gt;&lt;property id=&quot;20300&quot; value=&quot;Folie 17&quot;/&gt;&lt;property id=&quot;20307&quot; value=&quot;331&quot;/&gt;&lt;/object&gt;&lt;object type=&quot;3&quot; unique_id=&quot;14551&quot;&gt;&lt;property id=&quot;20148&quot; value=&quot;5&quot;/&gt;&lt;property id=&quot;20300&quot; value=&quot;Folie 12&quot;/&gt;&lt;property id=&quot;20307&quot; value=&quot;332&quot;/&gt;&lt;/object&gt;&lt;object type=&quot;3&quot; unique_id=&quot;14702&quot;&gt;&lt;property id=&quot;20148&quot; value=&quot;5&quot;/&gt;&lt;property id=&quot;20300&quot; value=&quot;Folie 18&quot;/&gt;&lt;property id=&quot;20307&quot; value=&quot;333&quot;/&gt;&lt;/object&gt;&lt;object type=&quot;3&quot; unique_id=&quot;14796&quot;&gt;&lt;property id=&quot;20148&quot; value=&quot;5&quot;/&gt;&lt;property id=&quot;20300&quot; value=&quot;Folie 22&quot;/&gt;&lt;property id=&quot;20307&quot; value=&quot;334&quot;/&gt;&lt;/object&gt;&lt;object type=&quot;3&quot; unique_id=&quot;14797&quot;&gt;&lt;property id=&quot;20148&quot; value=&quot;5&quot;/&gt;&lt;property id=&quot;20300&quot; value=&quot;Folie 20&quot;/&gt;&lt;property id=&quot;20307&quot; value=&quot;335&quot;/&gt;&lt;/object&gt;&lt;object type=&quot;3&quot; unique_id=&quot;14798&quot;&gt;&lt;property id=&quot;20148&quot; value=&quot;5&quot;/&gt;&lt;property id=&quot;20300&quot; value=&quot;Folie 23&quot;/&gt;&lt;property id=&quot;20307&quot; value=&quot;336&quot;/&gt;&lt;/object&gt;&lt;object type=&quot;3&quot; unique_id=&quot;14799&quot;&gt;&lt;property id=&quot;20148&quot; value=&quot;5&quot;/&gt;&lt;property id=&quot;20300&quot; value=&quot;Folie 24&quot;/&gt;&lt;property id=&quot;20307&quot; value=&quot;337&quot;/&gt;&lt;/object&gt;&lt;object type=&quot;3&quot; unique_id=&quot;14800&quot;&gt;&lt;property id=&quot;20148&quot; value=&quot;5&quot;/&gt;&lt;property id=&quot;20300&quot; value=&quot;Folie 25&quot;/&gt;&lt;property id=&quot;20307&quot; value=&quot;338&quot;/&gt;&lt;/object&gt;&lt;object type=&quot;3&quot; unique_id=&quot;14801&quot;&gt;&lt;property id=&quot;20148&quot; value=&quot;5&quot;/&gt;&lt;property id=&quot;20300&quot; value=&quot;Folie 27&quot;/&gt;&lt;property id=&quot;20307&quot; value=&quot;339&quot;/&gt;&lt;/object&gt;&lt;object type=&quot;3&quot; unique_id=&quot;14802&quot;&gt;&lt;property id=&quot;20148&quot; value=&quot;5&quot;/&gt;&lt;property id=&quot;20300&quot; value=&quot;Folie 28&quot;/&gt;&lt;property id=&quot;20307&quot; value=&quot;340&quot;/&gt;&lt;/object&gt;&lt;object type=&quot;3&quot; unique_id=&quot;14803&quot;&gt;&lt;property id=&quot;20148&quot; value=&quot;5&quot;/&gt;&lt;property id=&quot;20300&quot; value=&quot;Folie 35&quot;/&gt;&lt;property id=&quot;20307&quot; value=&quot;341&quot;/&gt;&lt;/object&gt;&lt;object type=&quot;3&quot; unique_id=&quot;14804&quot;&gt;&lt;property id=&quot;20148&quot; value=&quot;5&quot;/&gt;&lt;property id=&quot;20300&quot; value=&quot;Folie 36&quot;/&gt;&lt;property id=&quot;20307&quot; value=&quot;342&quot;/&gt;&lt;/object&gt;&lt;object type=&quot;3&quot; unique_id=&quot;14805&quot;&gt;&lt;property id=&quot;20148&quot; value=&quot;5&quot;/&gt;&lt;property id=&quot;20300&quot; value=&quot;Folie 37&quot;/&gt;&lt;property id=&quot;20307&quot; value=&quot;343&quot;/&gt;&lt;/object&gt;&lt;object type=&quot;3&quot; unique_id=&quot;14806&quot;&gt;&lt;property id=&quot;20148&quot; value=&quot;5&quot;/&gt;&lt;property id=&quot;20300&quot; value=&quot;Folie 39&quot;/&gt;&lt;property id=&quot;20307&quot; value=&quot;344&quot;/&gt;&lt;/object&gt;&lt;object type=&quot;3&quot; unique_id=&quot;15096&quot;&gt;&lt;property id=&quot;20148&quot; value=&quot;5&quot;/&gt;&lt;property id=&quot;20300&quot; value=&quot;Folie 41&quot;/&gt;&lt;property id=&quot;20307&quot; value=&quot;345&quot;/&gt;&lt;/object&gt;&lt;object type=&quot;3&quot; unique_id=&quot;15223&quot;&gt;&lt;property id=&quot;20148&quot; value=&quot;5&quot;/&gt;&lt;property id=&quot;20300&quot; value=&quot;Folie 40&quot;/&gt;&lt;property id=&quot;20307&quot; value=&quot;346&quot;/&gt;&lt;/object&gt;&lt;object type=&quot;3&quot; unique_id=&quot;16179&quot;&gt;&lt;property id=&quot;20148&quot; value=&quot;5&quot;/&gt;&lt;property id=&quot;20300&quot; value=&quot;Folie 43&quot;/&gt;&lt;property id=&quot;20307&quot; value=&quot;351&quot;/&gt;&lt;/object&gt;&lt;object type=&quot;3&quot; unique_id=&quot;16739&quot;&gt;&lt;property id=&quot;20148&quot; value=&quot;5&quot;/&gt;&lt;property id=&quot;20300&quot; value=&quot;Folie 45&quot;/&gt;&lt;property id=&quot;20307&quot; value=&quot;353&quot;/&gt;&lt;/object&gt;&lt;object type=&quot;3&quot; unique_id=&quot;16966&quot;&gt;&lt;property id=&quot;20148&quot; value=&quot;5&quot;/&gt;&lt;property id=&quot;20300&quot; value=&quot;Folie 46&quot;/&gt;&lt;property id=&quot;20307&quot; value=&quot;354&quot;/&gt;&lt;/object&gt;&lt;object type=&quot;3&quot; unique_id=&quot;18181&quot;&gt;&lt;property id=&quot;20148&quot; value=&quot;5&quot;/&gt;&lt;property id=&quot;20300&quot; value=&quot;Folie 50&quot;/&gt;&lt;property id=&quot;20307&quot; value=&quot;356&quot;/&gt;&lt;/object&gt;&lt;object type=&quot;3&quot; unique_id=&quot;18182&quot;&gt;&lt;property id=&quot;20148&quot; value=&quot;5&quot;/&gt;&lt;property id=&quot;20300&quot; value=&quot;Folie 8&quot;/&gt;&lt;property id=&quot;20307&quot; value=&quot;368&quot;/&gt;&lt;/object&gt;&lt;object type=&quot;3&quot; unique_id=&quot;18183&quot;&gt;&lt;property id=&quot;20148&quot; value=&quot;5&quot;/&gt;&lt;property id=&quot;20300&quot; value=&quot;Folie 14&quot;/&gt;&lt;property id=&quot;20307&quot; value=&quot;376&quot;/&gt;&lt;/object&gt;&lt;object type=&quot;3&quot; unique_id=&quot;18184&quot;&gt;&lt;property id=&quot;20148&quot; value=&quot;5&quot;/&gt;&lt;property id=&quot;20300&quot; value=&quot;Folie 16&quot;/&gt;&lt;property id=&quot;20307&quot; value=&quot;370&quot;/&gt;&lt;/object&gt;&lt;object type=&quot;3&quot; unique_id=&quot;18185&quot;&gt;&lt;property id=&quot;20148&quot; value=&quot;5&quot;/&gt;&lt;property id=&quot;20300&quot; value=&quot;Folie 19&quot;/&gt;&lt;property id=&quot;20307&quot; value=&quot;369&quot;/&gt;&lt;/object&gt;&lt;object type=&quot;3&quot; unique_id=&quot;18186&quot;&gt;&lt;property id=&quot;20148&quot; value=&quot;5&quot;/&gt;&lt;property id=&quot;20300&quot; value=&quot;Folie 26&quot;/&gt;&lt;property id=&quot;20307&quot; value=&quot;371&quot;/&gt;&lt;/object&gt;&lt;object type=&quot;3&quot; unique_id=&quot;18187&quot;&gt;&lt;property id=&quot;20148&quot; value=&quot;5&quot;/&gt;&lt;property id=&quot;20300&quot; value=&quot;Folie 47&quot;/&gt;&lt;property id=&quot;20307&quot; value=&quot;372&quot;/&gt;&lt;/object&gt;&lt;object type=&quot;3&quot; unique_id=&quot;18188&quot;&gt;&lt;property id=&quot;20148&quot; value=&quot;5&quot;/&gt;&lt;property id=&quot;20300&quot; value=&quot;Folie 48&quot;/&gt;&lt;property id=&quot;20307&quot; value=&quot;373&quot;/&gt;&lt;/object&gt;&lt;object type=&quot;3&quot; unique_id=&quot;18189&quot;&gt;&lt;property id=&quot;20148&quot; value=&quot;5&quot;/&gt;&lt;property id=&quot;20300&quot; value=&quot;Folie 49&quot;/&gt;&lt;property id=&quot;20307&quot; value=&quot;361&quot;/&gt;&lt;/object&gt;&lt;object type=&quot;3&quot; unique_id=&quot;18190&quot;&gt;&lt;property id=&quot;20148&quot; value=&quot;5&quot;/&gt;&lt;property id=&quot;20300&quot; value=&quot;Folie 51&quot;/&gt;&lt;property id=&quot;20307&quot; value=&quot;357&quot;/&gt;&lt;/object&gt;&lt;object type=&quot;3&quot; unique_id=&quot;18191&quot;&gt;&lt;property id=&quot;20148&quot; value=&quot;5&quot;/&gt;&lt;property id=&quot;20300&quot; value=&quot;Folie 52&quot;/&gt;&lt;property id=&quot;20307&quot; value=&quot;359&quot;/&gt;&lt;/object&gt;&lt;object type=&quot;3&quot; unique_id=&quot;18192&quot;&gt;&lt;property id=&quot;20148&quot; value=&quot;5&quot;/&gt;&lt;property id=&quot;20300&quot; value=&quot;Folie 53&quot;/&gt;&lt;property id=&quot;20307&quot; value=&quot;360&quot;/&gt;&lt;/object&gt;&lt;object type=&quot;3&quot; unique_id=&quot;18193&quot;&gt;&lt;property id=&quot;20148&quot; value=&quot;5&quot;/&gt;&lt;property id=&quot;20300&quot; value=&quot;Folie 54&quot;/&gt;&lt;property id=&quot;20307&quot; value=&quot;362&quot;/&gt;&lt;/object&gt;&lt;object type=&quot;3&quot; unique_id=&quot;18194&quot;&gt;&lt;property id=&quot;20148&quot; value=&quot;5&quot;/&gt;&lt;property id=&quot;20300&quot; value=&quot;Folie 55&quot;/&gt;&lt;property id=&quot;20307&quot; value=&quot;363&quot;/&gt;&lt;/object&gt;&lt;object type=&quot;3&quot; unique_id=&quot;18195&quot;&gt;&lt;property id=&quot;20148&quot; value=&quot;5&quot;/&gt;&lt;property id=&quot;20300&quot; value=&quot;Folie 57&quot;/&gt;&lt;property id=&quot;20307&quot; value=&quot;367&quot;/&gt;&lt;/object&gt;&lt;object type=&quot;3&quot; unique_id=&quot;18196&quot;&gt;&lt;property id=&quot;20148&quot; value=&quot;5&quot;/&gt;&lt;property id=&quot;20300&quot; value=&quot;Folie 58&quot;/&gt;&lt;property id=&quot;20307&quot; value=&quot;375&quot;/&gt;&lt;/object&gt;&lt;object type=&quot;3&quot; unique_id=&quot;18197&quot;&gt;&lt;property id=&quot;20148&quot; value=&quot;5&quot;/&gt;&lt;property id=&quot;20300&quot; value=&quot;Folie 59&quot;/&gt;&lt;property id=&quot;20307&quot; value=&quot;366&quot;/&gt;&lt;/object&gt;&lt;object type=&quot;3&quot; unique_id=&quot;18198&quot;&gt;&lt;property id=&quot;20148&quot; value=&quot;5&quot;/&gt;&lt;property id=&quot;20300&quot; value=&quot;Folie 63&quot;/&gt;&lt;property id=&quot;20307&quot; value=&quot;364&quot;/&gt;&lt;/object&gt;&lt;object type=&quot;3&quot; unique_id=&quot;18199&quot;&gt;&lt;property id=&quot;20148&quot; value=&quot;5&quot;/&gt;&lt;property id=&quot;20300&quot; value=&quot;Folie 64&quot;/&gt;&lt;property id=&quot;20307&quot; value=&quot;377&quot;/&gt;&lt;/object&gt;&lt;object type=&quot;3&quot; unique_id=&quot;18200&quot;&gt;&lt;property id=&quot;20148&quot; value=&quot;5&quot;/&gt;&lt;property id=&quot;20300&quot; value=&quot;Folie 68&quot;/&gt;&lt;property id=&quot;20307&quot; value=&quot;365&quot;/&gt;&lt;/object&gt;&lt;object type=&quot;3&quot; unique_id=&quot;18720&quot;&gt;&lt;property id=&quot;20148&quot; value=&quot;5&quot;/&gt;&lt;property id=&quot;20300&quot; value=&quot;Folie 65&quot;/&gt;&lt;property id=&quot;20307&quot; value=&quot;378&quot;/&gt;&lt;/object&gt;&lt;object type=&quot;3&quot; unique_id=&quot;18889&quot;&gt;&lt;property id=&quot;20148&quot; value=&quot;5&quot;/&gt;&lt;property id=&quot;20300&quot; value=&quot;Folie 67&quot;/&gt;&lt;property id=&quot;20307&quot; value=&quot;379&quot;/&gt;&lt;/object&gt;&lt;object type=&quot;3&quot; unique_id=&quot;19004&quot;&gt;&lt;property id=&quot;20148&quot; value=&quot;5&quot;/&gt;&lt;property id=&quot;20300&quot; value=&quot;Folie 66&quot;/&gt;&lt;property id=&quot;20307&quot; value=&quot;380&quot;/&gt;&lt;/object&gt;&lt;object type=&quot;3&quot; unique_id=&quot;19411&quot;&gt;&lt;property id=&quot;20148&quot; value=&quot;5&quot;/&gt;&lt;property id=&quot;20300&quot; value=&quot;Folie 69 - &amp;quot;Zwischen Fühlen und Denken&amp;#x0D;&amp;#x0A;—&amp;#x0D;&amp;#x0A;Duale Prozesstheorien in der Ökonomik und Psychologie&amp;quot;&quot;/&gt;&lt;property id=&quot;20307&quot; value=&quot;382&quot;/&gt;&lt;/object&gt;&lt;object type=&quot;3&quot; unique_id=&quot;19412&quot;&gt;&lt;property id=&quot;20148&quot; value=&quot;5&quot;/&gt;&lt;property id=&quot;20300&quot; value=&quot;Folie 70&quot;/&gt;&lt;property id=&quot;20307&quot; value=&quot;381&quot;/&gt;&lt;/object&gt;&lt;object type=&quot;3&quot; unique_id=&quot;19413&quot;&gt;&lt;property id=&quot;20148&quot; value=&quot;5&quot;/&gt;&lt;property id=&quot;20300&quot; value=&quot;Folie 71&quot;/&gt;&lt;property id=&quot;20307&quot; value=&quot;383&quot;/&gt;&lt;/object&gt;&lt;object type=&quot;3&quot; unique_id=&quot;19597&quot;&gt;&lt;property id=&quot;20148&quot; value=&quot;5&quot;/&gt;&lt;property id=&quot;20300&quot; value=&quot;Folie 72&quot;/&gt;&lt;property id=&quot;20307&quot; value=&quot;384&quot;/&gt;&lt;/object&gt;&lt;object type=&quot;3&quot; unique_id=&quot;19785&quot;&gt;&lt;property id=&quot;20148&quot; value=&quot;5&quot;/&gt;&lt;property id=&quot;20300&quot; value=&quot;Folie 13&quot;/&gt;&lt;property id=&quot;20307&quot; value=&quot;386&quot;/&gt;&lt;/object&gt;&lt;object type=&quot;3&quot; unique_id=&quot;19786&quot;&gt;&lt;property id=&quot;20148&quot; value=&quot;5&quot;/&gt;&lt;property id=&quot;20300&quot; value=&quot;Folie 29&quot;/&gt;&lt;property id=&quot;20307&quot; value=&quot;387&quot;/&gt;&lt;/object&gt;&lt;object type=&quot;3&quot; unique_id=&quot;19787&quot;&gt;&lt;property id=&quot;20148&quot; value=&quot;5&quot;/&gt;&lt;property id=&quot;20300&quot; value=&quot;Folie 30&quot;/&gt;&lt;property id=&quot;20307&quot; value=&quot;388&quot;/&gt;&lt;/object&gt;&lt;object type=&quot;3&quot; unique_id=&quot;19788&quot;&gt;&lt;property id=&quot;20148&quot; value=&quot;5&quot;/&gt;&lt;property id=&quot;20300&quot; value=&quot;Folie 31&quot;/&gt;&lt;property id=&quot;20307&quot; value=&quot;389&quot;/&gt;&lt;/object&gt;&lt;object type=&quot;3&quot; unique_id=&quot;19789&quot;&gt;&lt;property id=&quot;20148&quot; value=&quot;5&quot;/&gt;&lt;property id=&quot;20300&quot; value=&quot;Folie 73&quot;/&gt;&lt;property id=&quot;20307&quot; value=&quot;391&quot;/&gt;&lt;/object&gt;&lt;object type=&quot;3&quot; unique_id=&quot;19790&quot;&gt;&lt;property id=&quot;20148&quot; value=&quot;5&quot;/&gt;&lt;property id=&quot;20300&quot; value=&quot;Folie 74&quot;/&gt;&lt;property id=&quot;20307&quot; value=&quot;392&quot;/&gt;&lt;/object&gt;&lt;object type=&quot;3&quot; unique_id=&quot;19791&quot;&gt;&lt;property id=&quot;20148&quot; value=&quot;5&quot;/&gt;&lt;property id=&quot;20300&quot; value=&quot;Folie 75&quot;/&gt;&lt;property id=&quot;20307&quot; value=&quot;393&quot;/&gt;&lt;/object&gt;&lt;object type=&quot;3&quot; unique_id=&quot;20204&quot;&gt;&lt;property id=&quot;20148&quot; value=&quot;5&quot;/&gt;&lt;property id=&quot;20300&quot; value=&quot;Folie 32&quot;/&gt;&lt;property id=&quot;20307&quot; value=&quot;394&quot;/&gt;&lt;/object&gt;&lt;object type=&quot;3&quot; unique_id=&quot;20274&quot;&gt;&lt;property id=&quot;20148&quot; value=&quot;5&quot;/&gt;&lt;property id=&quot;20300&quot; value=&quot;Folie 5&quot;/&gt;&lt;property id=&quot;20307&quot; value=&quot;395&quot;/&gt;&lt;/object&gt;&lt;object type=&quot;3&quot; unique_id=&quot;21255&quot;&gt;&lt;property id=&quot;20148&quot; value=&quot;5&quot;/&gt;&lt;property id=&quot;20300&quot; value=&quot;Folie 33&quot;/&gt;&lt;property id=&quot;20307&quot; value=&quot;397&quot;/&gt;&lt;/object&gt;&lt;object type=&quot;3&quot; unique_id=&quot;21256&quot;&gt;&lt;property id=&quot;20148&quot; value=&quot;5&quot;/&gt;&lt;property id=&quot;20300&quot; value=&quot;Folie 34&quot;/&gt;&lt;property id=&quot;20307&quot; value=&quot;396&quot;/&gt;&lt;/object&gt;&lt;object type=&quot;3&quot; unique_id=&quot;21257&quot;&gt;&lt;property id=&quot;20148&quot; value=&quot;5&quot;/&gt;&lt;property id=&quot;20300&quot; value=&quot;Folie 21&quot;/&gt;&lt;property id=&quot;20307&quot; value=&quot;398&quot;/&gt;&lt;/object&gt;&lt;object type=&quot;3&quot; unique_id=&quot;21331&quot;&gt;&lt;property id=&quot;20148&quot; value=&quot;5&quot;/&gt;&lt;property id=&quot;20300&quot; value=&quot;Folie 15&quot;/&gt;&lt;property id=&quot;20307&quot; value=&quot;402&quot;/&gt;&lt;/object&gt;&lt;object type=&quot;3&quot; unique_id=&quot;21332&quot;&gt;&lt;property id=&quot;20148&quot; value=&quot;5&quot;/&gt;&lt;property id=&quot;20300&quot; value=&quot;Folie 60&quot;/&gt;&lt;property id=&quot;20307&quot; value=&quot;400&quot;/&gt;&lt;/object&gt;&lt;object type=&quot;3&quot; unique_id=&quot;21333&quot;&gt;&lt;property id=&quot;20148&quot; value=&quot;5&quot;/&gt;&lt;property id=&quot;20300&quot; value=&quot;Folie 61&quot;/&gt;&lt;property id=&quot;20307&quot; value=&quot;401&quot;/&gt;&lt;/object&gt;&lt;object type=&quot;3&quot; unique_id=&quot;21334&quot;&gt;&lt;property id=&quot;20148&quot; value=&quot;5&quot;/&gt;&lt;property id=&quot;20300&quot; value=&quot;Folie 62&quot;/&gt;&lt;property id=&quot;20307&quot; value=&quot;3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8DFA6E6E5CC444ADFA84FAAB179BFD" ma:contentTypeVersion="12" ma:contentTypeDescription="Ein neues Dokument erstellen." ma:contentTypeScope="" ma:versionID="83c2767bf6f68aa528de49656dc1f4ea">
  <xsd:schema xmlns:xsd="http://www.w3.org/2001/XMLSchema" xmlns:xs="http://www.w3.org/2001/XMLSchema" xmlns:p="http://schemas.microsoft.com/office/2006/metadata/properties" xmlns:ns3="ab70ddb4-3f32-447a-8379-815ad25596fa" xmlns:ns4="28ede91c-d7bf-4c2c-a937-f1b450ef8f1d" targetNamespace="http://schemas.microsoft.com/office/2006/metadata/properties" ma:root="true" ma:fieldsID="7a142bd882eadb43a8950aa407936e34" ns3:_="" ns4:_="">
    <xsd:import namespace="ab70ddb4-3f32-447a-8379-815ad25596fa"/>
    <xsd:import namespace="28ede91c-d7bf-4c2c-a937-f1b450ef8f1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0ddb4-3f32-447a-8379-815ad25596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de91c-d7bf-4c2c-a937-f1b450ef8f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03B6E9-20F0-4612-B4EF-67948866F3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026EC2-3FCA-4AD3-B425-922712E8348D}">
  <ds:schemaRefs>
    <ds:schemaRef ds:uri="http://purl.org/dc/terms/"/>
    <ds:schemaRef ds:uri="http://schemas.openxmlformats.org/package/2006/metadata/core-properties"/>
    <ds:schemaRef ds:uri="ab70ddb4-3f32-447a-8379-815ad25596fa"/>
    <ds:schemaRef ds:uri="http://schemas.microsoft.com/office/2006/documentManagement/types"/>
    <ds:schemaRef ds:uri="http://schemas.microsoft.com/office/infopath/2007/PartnerControls"/>
    <ds:schemaRef ds:uri="28ede91c-d7bf-4c2c-a937-f1b450ef8f1d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470ABE-4F2F-44B0-8B8E-80677F8EB9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70ddb4-3f32-447a-8379-815ad25596fa"/>
    <ds:schemaRef ds:uri="28ede91c-d7bf-4c2c-a937-f1b450ef8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1708</Words>
  <Application>Microsoft Office PowerPoint</Application>
  <PresentationFormat>Bildschirmpräsentation (4:3)</PresentationFormat>
  <Paragraphs>260</Paragraphs>
  <Slides>26</Slides>
  <Notes>26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Calibri</vt:lpstr>
      <vt:lpstr>Courier New</vt:lpstr>
      <vt:lpstr>Times New Roman</vt:lpstr>
      <vt:lpstr>Wingdings</vt:lpstr>
      <vt:lpstr>Standarddesign</vt:lpstr>
      <vt:lpstr>Hoffnung in dieser und für diese Welt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Waelde, Klaus</dc:creator>
  <cp:lastModifiedBy>Wälde, Klaus</cp:lastModifiedBy>
  <cp:revision>801</cp:revision>
  <cp:lastPrinted>2023-11-14T07:56:16Z</cp:lastPrinted>
  <dcterms:created xsi:type="dcterms:W3CDTF">2012-06-05T12:17:08Z</dcterms:created>
  <dcterms:modified xsi:type="dcterms:W3CDTF">2023-12-18T13:21:16Z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0x010100CB8DFA6E6E5CC444ADFA84FAAB179BFD</vt:lpwstr>
  </property>
</Properties>
</file>