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7" r:id="rId2"/>
    <p:sldId id="311" r:id="rId3"/>
    <p:sldId id="438" r:id="rId4"/>
    <p:sldId id="448" r:id="rId5"/>
    <p:sldId id="450" r:id="rId6"/>
    <p:sldId id="451" r:id="rId7"/>
    <p:sldId id="452" r:id="rId8"/>
    <p:sldId id="454" r:id="rId9"/>
    <p:sldId id="456" r:id="rId10"/>
    <p:sldId id="458" r:id="rId11"/>
    <p:sldId id="460" r:id="rId12"/>
    <p:sldId id="459" r:id="rId13"/>
    <p:sldId id="489" r:id="rId14"/>
    <p:sldId id="468" r:id="rId15"/>
    <p:sldId id="490" r:id="rId16"/>
    <p:sldId id="476" r:id="rId17"/>
    <p:sldId id="491" r:id="rId18"/>
    <p:sldId id="462" r:id="rId19"/>
    <p:sldId id="492" r:id="rId20"/>
    <p:sldId id="465" r:id="rId21"/>
    <p:sldId id="493" r:id="rId22"/>
    <p:sldId id="466" r:id="rId23"/>
    <p:sldId id="467" r:id="rId24"/>
    <p:sldId id="487" r:id="rId25"/>
    <p:sldId id="471" r:id="rId26"/>
    <p:sldId id="478" r:id="rId27"/>
    <p:sldId id="479" r:id="rId28"/>
    <p:sldId id="480" r:id="rId29"/>
    <p:sldId id="481" r:id="rId30"/>
    <p:sldId id="482" r:id="rId31"/>
    <p:sldId id="483" r:id="rId32"/>
    <p:sldId id="484" r:id="rId33"/>
    <p:sldId id="498" r:id="rId34"/>
    <p:sldId id="485" r:id="rId35"/>
    <p:sldId id="473" r:id="rId36"/>
    <p:sldId id="474" r:id="rId37"/>
    <p:sldId id="494" r:id="rId38"/>
    <p:sldId id="495" r:id="rId39"/>
    <p:sldId id="475" r:id="rId40"/>
    <p:sldId id="496" r:id="rId41"/>
    <p:sldId id="393" r:id="rId42"/>
    <p:sldId id="453" r:id="rId43"/>
    <p:sldId id="457" r:id="rId44"/>
    <p:sldId id="497" r:id="rId45"/>
    <p:sldId id="500" r:id="rId46"/>
    <p:sldId id="499" r:id="rId47"/>
    <p:sldId id="501" r:id="rId48"/>
    <p:sldId id="486" r:id="rId49"/>
    <p:sldId id="502" r:id="rId50"/>
  </p:sldIdLst>
  <p:sldSz cx="9144000" cy="6858000" type="screen4x3"/>
  <p:notesSz cx="6742113" cy="9875838"/>
  <p:custDataLst>
    <p:tags r:id="rId52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00"/>
    <a:srgbClr val="CC0000"/>
    <a:srgbClr val="640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84" autoAdjust="0"/>
    <p:restoredTop sz="96327" autoAdjust="0"/>
  </p:normalViewPr>
  <p:slideViewPr>
    <p:cSldViewPr>
      <p:cViewPr varScale="1">
        <p:scale>
          <a:sx n="49" d="100"/>
          <a:sy n="49" d="100"/>
        </p:scale>
        <p:origin x="1317" y="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6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22317" cy="49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50" tIns="47475" rIns="94950" bIns="47475" numCol="1" anchor="t" anchorCtr="0" compatLnSpc="1">
            <a:prstTxWarp prst="textNoShape">
              <a:avLst/>
            </a:prstTxWarp>
          </a:bodyPr>
          <a:lstStyle>
            <a:lvl1pPr defTabSz="949559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18222" y="0"/>
            <a:ext cx="2922317" cy="49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50" tIns="47475" rIns="94950" bIns="47475" numCol="1" anchor="t" anchorCtr="0" compatLnSpc="1">
            <a:prstTxWarp prst="textNoShape">
              <a:avLst/>
            </a:prstTxWarp>
          </a:bodyPr>
          <a:lstStyle>
            <a:lvl1pPr algn="r" defTabSz="949559">
              <a:defRPr sz="1300"/>
            </a:lvl1pPr>
          </a:lstStyle>
          <a:p>
            <a:pPr>
              <a:defRPr/>
            </a:pPr>
            <a:fld id="{9EF511BE-EE8E-41EB-93DA-A6FDB03B5F48}" type="datetimeFigureOut">
              <a:rPr lang="de-DE"/>
              <a:pPr>
                <a:defRPr/>
              </a:pPr>
              <a:t>06.09.2024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3712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55" tIns="45427" rIns="90855" bIns="45427" rtlCol="0" anchor="ctr"/>
          <a:lstStyle/>
          <a:p>
            <a:pPr lvl="0"/>
            <a:endParaRPr lang="de-D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3897" y="4690747"/>
            <a:ext cx="5394320" cy="444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50" tIns="47475" rIns="94950" bIns="474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381493"/>
            <a:ext cx="2922317" cy="49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50" tIns="47475" rIns="94950" bIns="47475" numCol="1" anchor="b" anchorCtr="0" compatLnSpc="1">
            <a:prstTxWarp prst="textNoShape">
              <a:avLst/>
            </a:prstTxWarp>
          </a:bodyPr>
          <a:lstStyle>
            <a:lvl1pPr defTabSz="949559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18222" y="9381493"/>
            <a:ext cx="2922317" cy="49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50" tIns="47475" rIns="94950" bIns="47475" numCol="1" anchor="b" anchorCtr="0" compatLnSpc="1">
            <a:prstTxWarp prst="textNoShape">
              <a:avLst/>
            </a:prstTxWarp>
          </a:bodyPr>
          <a:lstStyle>
            <a:lvl1pPr algn="r" defTabSz="949559">
              <a:defRPr sz="1300"/>
            </a:lvl1pPr>
          </a:lstStyle>
          <a:p>
            <a:pPr>
              <a:defRPr/>
            </a:pPr>
            <a:fld id="{5FC8FFE4-419F-497D-9646-868B36177C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18131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3818222" y="9381493"/>
            <a:ext cx="2922317" cy="49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50" tIns="47475" rIns="94950" bIns="47475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DDE6F53-E674-4253-B867-A58AF0384ACC}" type="slidenum">
              <a:rPr lang="de-DE" sz="1300"/>
              <a:pPr algn="r" eaLnBrk="1" hangingPunct="1"/>
              <a:t>1</a:t>
            </a:fld>
            <a:endParaRPr lang="de-DE" sz="13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18222" y="9381493"/>
            <a:ext cx="2922317" cy="49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50" tIns="47475" rIns="94950" bIns="47475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8886117-AFB1-4063-AA94-168AE88DF8F0}" type="slidenum">
              <a:rPr lang="de-DE" sz="1300"/>
              <a:pPr algn="r" eaLnBrk="1" hangingPunct="1"/>
              <a:t>10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4057335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18222" y="9381493"/>
            <a:ext cx="2922317" cy="49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50" tIns="47475" rIns="94950" bIns="47475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8886117-AFB1-4063-AA94-168AE88DF8F0}" type="slidenum">
              <a:rPr lang="de-DE" sz="1300"/>
              <a:pPr algn="r" eaLnBrk="1" hangingPunct="1"/>
              <a:t>11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1123024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18222" y="9381493"/>
            <a:ext cx="2922317" cy="49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50" tIns="47475" rIns="94950" bIns="47475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8886117-AFB1-4063-AA94-168AE88DF8F0}" type="slidenum">
              <a:rPr lang="de-DE" sz="1300"/>
              <a:pPr algn="r" eaLnBrk="1" hangingPunct="1"/>
              <a:t>12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3816447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18222" y="9381493"/>
            <a:ext cx="2922317" cy="49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50" tIns="47475" rIns="94950" bIns="47475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8886117-AFB1-4063-AA94-168AE88DF8F0}" type="slidenum">
              <a:rPr lang="de-DE" sz="1300"/>
              <a:pPr algn="r" eaLnBrk="1" hangingPunct="1"/>
              <a:t>13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2408021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18222" y="9381493"/>
            <a:ext cx="2922317" cy="49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50" tIns="47475" rIns="94950" bIns="47475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8886117-AFB1-4063-AA94-168AE88DF8F0}" type="slidenum">
              <a:rPr lang="de-DE" sz="1300"/>
              <a:pPr algn="r" eaLnBrk="1" hangingPunct="1"/>
              <a:t>14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13875923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18222" y="9381493"/>
            <a:ext cx="2922317" cy="49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50" tIns="47475" rIns="94950" bIns="47475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8886117-AFB1-4063-AA94-168AE88DF8F0}" type="slidenum">
              <a:rPr lang="de-DE" sz="1300"/>
              <a:pPr algn="r" eaLnBrk="1" hangingPunct="1"/>
              <a:t>15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365676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18222" y="9381493"/>
            <a:ext cx="2922317" cy="49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50" tIns="47475" rIns="94950" bIns="47475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8886117-AFB1-4063-AA94-168AE88DF8F0}" type="slidenum">
              <a:rPr lang="de-DE" sz="1300"/>
              <a:pPr algn="r" eaLnBrk="1" hangingPunct="1"/>
              <a:t>16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3438055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18222" y="9381493"/>
            <a:ext cx="2922317" cy="49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50" tIns="47475" rIns="94950" bIns="47475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8886117-AFB1-4063-AA94-168AE88DF8F0}" type="slidenum">
              <a:rPr lang="de-DE" sz="1300"/>
              <a:pPr algn="r" eaLnBrk="1" hangingPunct="1"/>
              <a:t>17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8004854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18222" y="9381493"/>
            <a:ext cx="2922317" cy="49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50" tIns="47475" rIns="94950" bIns="47475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8886117-AFB1-4063-AA94-168AE88DF8F0}" type="slidenum">
              <a:rPr lang="de-DE" sz="1300"/>
              <a:pPr algn="r" eaLnBrk="1" hangingPunct="1"/>
              <a:t>18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17138304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18222" y="9381493"/>
            <a:ext cx="2922317" cy="49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50" tIns="47475" rIns="94950" bIns="47475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8886117-AFB1-4063-AA94-168AE88DF8F0}" type="slidenum">
              <a:rPr lang="de-DE" sz="1300"/>
              <a:pPr algn="r" eaLnBrk="1" hangingPunct="1"/>
              <a:t>19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395453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18222" y="9381493"/>
            <a:ext cx="2922317" cy="49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50" tIns="47475" rIns="94950" bIns="47475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8886117-AFB1-4063-AA94-168AE88DF8F0}" type="slidenum">
              <a:rPr lang="de-DE" sz="1300"/>
              <a:pPr algn="r" eaLnBrk="1" hangingPunct="1"/>
              <a:t>2</a:t>
            </a:fld>
            <a:endParaRPr lang="de-DE" sz="13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18222" y="9381493"/>
            <a:ext cx="2922317" cy="49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50" tIns="47475" rIns="94950" bIns="47475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8886117-AFB1-4063-AA94-168AE88DF8F0}" type="slidenum">
              <a:rPr lang="de-DE" sz="1300"/>
              <a:pPr algn="r" eaLnBrk="1" hangingPunct="1"/>
              <a:t>20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520710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18222" y="9381493"/>
            <a:ext cx="2922317" cy="49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50" tIns="47475" rIns="94950" bIns="47475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8886117-AFB1-4063-AA94-168AE88DF8F0}" type="slidenum">
              <a:rPr lang="de-DE" sz="1300"/>
              <a:pPr algn="r" eaLnBrk="1" hangingPunct="1"/>
              <a:t>21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42381312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18222" y="9381493"/>
            <a:ext cx="2922317" cy="49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50" tIns="47475" rIns="94950" bIns="47475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8886117-AFB1-4063-AA94-168AE88DF8F0}" type="slidenum">
              <a:rPr lang="de-DE" sz="1300"/>
              <a:pPr algn="r" eaLnBrk="1" hangingPunct="1"/>
              <a:t>22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9267777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18222" y="9381493"/>
            <a:ext cx="2922317" cy="49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50" tIns="47475" rIns="94950" bIns="47475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8886117-AFB1-4063-AA94-168AE88DF8F0}" type="slidenum">
              <a:rPr lang="de-DE" sz="1300"/>
              <a:pPr algn="r" eaLnBrk="1" hangingPunct="1"/>
              <a:t>23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30733672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18222" y="9381493"/>
            <a:ext cx="2922317" cy="49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50" tIns="47475" rIns="94950" bIns="47475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8886117-AFB1-4063-AA94-168AE88DF8F0}" type="slidenum">
              <a:rPr lang="de-DE" sz="1300"/>
              <a:pPr algn="r" eaLnBrk="1" hangingPunct="1"/>
              <a:t>24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13026520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18222" y="9381493"/>
            <a:ext cx="2922317" cy="49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50" tIns="47475" rIns="94950" bIns="47475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8886117-AFB1-4063-AA94-168AE88DF8F0}" type="slidenum">
              <a:rPr lang="de-DE" sz="1300"/>
              <a:pPr algn="r" eaLnBrk="1" hangingPunct="1"/>
              <a:t>25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183099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18222" y="9381493"/>
            <a:ext cx="2922317" cy="49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50" tIns="47475" rIns="94950" bIns="47475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8886117-AFB1-4063-AA94-168AE88DF8F0}" type="slidenum">
              <a:rPr lang="de-DE" sz="1300"/>
              <a:pPr algn="r" eaLnBrk="1" hangingPunct="1"/>
              <a:t>26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25909897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18222" y="9381493"/>
            <a:ext cx="2922317" cy="49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50" tIns="47475" rIns="94950" bIns="47475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8886117-AFB1-4063-AA94-168AE88DF8F0}" type="slidenum">
              <a:rPr lang="de-DE" sz="1300"/>
              <a:pPr algn="r" eaLnBrk="1" hangingPunct="1"/>
              <a:t>27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20605402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18222" y="9381493"/>
            <a:ext cx="2922317" cy="49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50" tIns="47475" rIns="94950" bIns="47475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8886117-AFB1-4063-AA94-168AE88DF8F0}" type="slidenum">
              <a:rPr lang="de-DE" sz="1300"/>
              <a:pPr algn="r" eaLnBrk="1" hangingPunct="1"/>
              <a:t>28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40199467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18222" y="9381493"/>
            <a:ext cx="2922317" cy="49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50" tIns="47475" rIns="94950" bIns="47475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8886117-AFB1-4063-AA94-168AE88DF8F0}" type="slidenum">
              <a:rPr lang="de-DE" sz="1300"/>
              <a:pPr algn="r" eaLnBrk="1" hangingPunct="1"/>
              <a:t>29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770953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18222" y="9381493"/>
            <a:ext cx="2922317" cy="49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50" tIns="47475" rIns="94950" bIns="47475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8886117-AFB1-4063-AA94-168AE88DF8F0}" type="slidenum">
              <a:rPr lang="de-DE" sz="1300"/>
              <a:pPr algn="r" eaLnBrk="1" hangingPunct="1"/>
              <a:t>3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2173250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18222" y="9381493"/>
            <a:ext cx="2922317" cy="49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50" tIns="47475" rIns="94950" bIns="47475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8886117-AFB1-4063-AA94-168AE88DF8F0}" type="slidenum">
              <a:rPr lang="de-DE" sz="1300"/>
              <a:pPr algn="r" eaLnBrk="1" hangingPunct="1"/>
              <a:t>30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5814409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18222" y="9381493"/>
            <a:ext cx="2922317" cy="49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50" tIns="47475" rIns="94950" bIns="47475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8886117-AFB1-4063-AA94-168AE88DF8F0}" type="slidenum">
              <a:rPr lang="de-DE" sz="1300"/>
              <a:pPr algn="r" eaLnBrk="1" hangingPunct="1"/>
              <a:t>31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7368262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18222" y="9381493"/>
            <a:ext cx="2922317" cy="49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50" tIns="47475" rIns="94950" bIns="47475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8886117-AFB1-4063-AA94-168AE88DF8F0}" type="slidenum">
              <a:rPr lang="de-DE" sz="1300"/>
              <a:pPr algn="r" eaLnBrk="1" hangingPunct="1"/>
              <a:t>32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491081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18222" y="9381493"/>
            <a:ext cx="2922317" cy="49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50" tIns="47475" rIns="94950" bIns="47475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8886117-AFB1-4063-AA94-168AE88DF8F0}" type="slidenum">
              <a:rPr lang="de-DE" sz="1300"/>
              <a:pPr algn="r" eaLnBrk="1" hangingPunct="1"/>
              <a:t>33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13540647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18222" y="9381493"/>
            <a:ext cx="2922317" cy="49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50" tIns="47475" rIns="94950" bIns="47475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8886117-AFB1-4063-AA94-168AE88DF8F0}" type="slidenum">
              <a:rPr lang="de-DE" sz="1300"/>
              <a:pPr algn="r" eaLnBrk="1" hangingPunct="1"/>
              <a:t>34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42464452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18222" y="9381493"/>
            <a:ext cx="2922317" cy="49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50" tIns="47475" rIns="94950" bIns="47475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8886117-AFB1-4063-AA94-168AE88DF8F0}" type="slidenum">
              <a:rPr lang="de-DE" sz="1300"/>
              <a:pPr algn="r" eaLnBrk="1" hangingPunct="1"/>
              <a:t>35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31636904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18222" y="9381493"/>
            <a:ext cx="2922317" cy="49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50" tIns="47475" rIns="94950" bIns="47475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8886117-AFB1-4063-AA94-168AE88DF8F0}" type="slidenum">
              <a:rPr lang="de-DE" sz="1300"/>
              <a:pPr algn="r" eaLnBrk="1" hangingPunct="1"/>
              <a:t>36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31545532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18222" y="9381493"/>
            <a:ext cx="2922317" cy="49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50" tIns="47475" rIns="94950" bIns="47475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8886117-AFB1-4063-AA94-168AE88DF8F0}" type="slidenum">
              <a:rPr lang="de-DE" sz="1300"/>
              <a:pPr algn="r" eaLnBrk="1" hangingPunct="1"/>
              <a:t>37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27368009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18222" y="9381493"/>
            <a:ext cx="2922317" cy="49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50" tIns="47475" rIns="94950" bIns="47475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8886117-AFB1-4063-AA94-168AE88DF8F0}" type="slidenum">
              <a:rPr lang="de-DE" sz="1300"/>
              <a:pPr algn="r" eaLnBrk="1" hangingPunct="1"/>
              <a:t>38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41580520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18222" y="9381493"/>
            <a:ext cx="2922317" cy="49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50" tIns="47475" rIns="94950" bIns="47475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8886117-AFB1-4063-AA94-168AE88DF8F0}" type="slidenum">
              <a:rPr lang="de-DE" sz="1300"/>
              <a:pPr algn="r" eaLnBrk="1" hangingPunct="1"/>
              <a:t>39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1121011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18222" y="9381493"/>
            <a:ext cx="2922317" cy="49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50" tIns="47475" rIns="94950" bIns="47475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8886117-AFB1-4063-AA94-168AE88DF8F0}" type="slidenum">
              <a:rPr lang="de-DE" sz="1300"/>
              <a:pPr algn="r" eaLnBrk="1" hangingPunct="1"/>
              <a:t>4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31815413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dirty="0"/>
              <a:t>Fragen: zentrale Aussagen?</a:t>
            </a:r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18222" y="9381493"/>
            <a:ext cx="2922317" cy="49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50" tIns="47475" rIns="94950" bIns="47475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8886117-AFB1-4063-AA94-168AE88DF8F0}" type="slidenum">
              <a:rPr lang="de-DE" sz="1300"/>
              <a:pPr algn="r" eaLnBrk="1" hangingPunct="1"/>
              <a:t>40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19108336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72708" name="Slide Number Placeholder 3"/>
          <p:cNvSpPr txBox="1">
            <a:spLocks noGrp="1"/>
          </p:cNvSpPr>
          <p:nvPr/>
        </p:nvSpPr>
        <p:spPr bwMode="auto">
          <a:xfrm>
            <a:off x="3818222" y="9381493"/>
            <a:ext cx="2922317" cy="49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50" tIns="47475" rIns="94950" bIns="47475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3DAC14A-B9C0-4AE0-AC1E-C1B37801C45E}" type="slidenum">
              <a:rPr lang="de-DE" sz="1300"/>
              <a:pPr algn="r" eaLnBrk="1" hangingPunct="1"/>
              <a:t>41</a:t>
            </a:fld>
            <a:endParaRPr lang="de-DE" sz="13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18222" y="9381493"/>
            <a:ext cx="2922317" cy="49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50" tIns="47475" rIns="94950" bIns="47475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8886117-AFB1-4063-AA94-168AE88DF8F0}" type="slidenum">
              <a:rPr lang="de-DE" sz="1300"/>
              <a:pPr algn="r" eaLnBrk="1" hangingPunct="1"/>
              <a:t>42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217292621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18222" y="9381493"/>
            <a:ext cx="2922317" cy="49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50" tIns="47475" rIns="94950" bIns="47475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8886117-AFB1-4063-AA94-168AE88DF8F0}" type="slidenum">
              <a:rPr lang="de-DE" sz="1300"/>
              <a:pPr algn="r" eaLnBrk="1" hangingPunct="1"/>
              <a:t>43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29316784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18222" y="9381493"/>
            <a:ext cx="2922317" cy="49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50" tIns="47475" rIns="94950" bIns="47475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8886117-AFB1-4063-AA94-168AE88DF8F0}" type="slidenum">
              <a:rPr lang="de-DE" sz="1300"/>
              <a:pPr algn="r" eaLnBrk="1" hangingPunct="1"/>
              <a:t>44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31148856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18222" y="9381493"/>
            <a:ext cx="2922317" cy="49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50" tIns="47475" rIns="94950" bIns="47475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8886117-AFB1-4063-AA94-168AE88DF8F0}" type="slidenum">
              <a:rPr lang="de-DE" sz="1300"/>
              <a:pPr algn="r" eaLnBrk="1" hangingPunct="1"/>
              <a:t>45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409265190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18222" y="9381493"/>
            <a:ext cx="2922317" cy="49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50" tIns="47475" rIns="94950" bIns="47475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8886117-AFB1-4063-AA94-168AE88DF8F0}" type="slidenum">
              <a:rPr lang="de-DE" sz="1300"/>
              <a:pPr algn="r" eaLnBrk="1" hangingPunct="1"/>
              <a:t>46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11776654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18222" y="9381493"/>
            <a:ext cx="2922317" cy="49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50" tIns="47475" rIns="94950" bIns="47475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8886117-AFB1-4063-AA94-168AE88DF8F0}" type="slidenum">
              <a:rPr lang="de-DE" sz="1300"/>
              <a:pPr algn="r" eaLnBrk="1" hangingPunct="1"/>
              <a:t>47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30824340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18222" y="9381493"/>
            <a:ext cx="2922317" cy="49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50" tIns="47475" rIns="94950" bIns="47475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8886117-AFB1-4063-AA94-168AE88DF8F0}" type="slidenum">
              <a:rPr lang="de-DE" sz="1300"/>
              <a:pPr algn="r" eaLnBrk="1" hangingPunct="1"/>
              <a:t>48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2500768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18222" y="9381493"/>
            <a:ext cx="2922317" cy="49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50" tIns="47475" rIns="94950" bIns="47475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8886117-AFB1-4063-AA94-168AE88DF8F0}" type="slidenum">
              <a:rPr lang="de-DE" sz="1300"/>
              <a:pPr algn="r" eaLnBrk="1" hangingPunct="1"/>
              <a:t>49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3989706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18222" y="9381493"/>
            <a:ext cx="2922317" cy="49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50" tIns="47475" rIns="94950" bIns="47475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8886117-AFB1-4063-AA94-168AE88DF8F0}" type="slidenum">
              <a:rPr lang="de-DE" sz="1300"/>
              <a:pPr algn="r" eaLnBrk="1" hangingPunct="1"/>
              <a:t>5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145624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18222" y="9381493"/>
            <a:ext cx="2922317" cy="49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50" tIns="47475" rIns="94950" bIns="47475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8886117-AFB1-4063-AA94-168AE88DF8F0}" type="slidenum">
              <a:rPr lang="de-DE" sz="1300"/>
              <a:pPr algn="r" eaLnBrk="1" hangingPunct="1"/>
              <a:t>6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2914737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18222" y="9381493"/>
            <a:ext cx="2922317" cy="49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50" tIns="47475" rIns="94950" bIns="47475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8886117-AFB1-4063-AA94-168AE88DF8F0}" type="slidenum">
              <a:rPr lang="de-DE" sz="1300"/>
              <a:pPr algn="r" eaLnBrk="1" hangingPunct="1"/>
              <a:t>7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1253614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18222" y="9381493"/>
            <a:ext cx="2922317" cy="49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50" tIns="47475" rIns="94950" bIns="47475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8886117-AFB1-4063-AA94-168AE88DF8F0}" type="slidenum">
              <a:rPr lang="de-DE" sz="1300"/>
              <a:pPr algn="r" eaLnBrk="1" hangingPunct="1"/>
              <a:t>8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2099977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18222" y="9381493"/>
            <a:ext cx="2922317" cy="49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50" tIns="47475" rIns="94950" bIns="47475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8886117-AFB1-4063-AA94-168AE88DF8F0}" type="slidenum">
              <a:rPr lang="de-DE" sz="1300"/>
              <a:pPr algn="r" eaLnBrk="1" hangingPunct="1"/>
              <a:t>9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3568343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F6D60-886C-45DD-B048-66C316A65D0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6008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9289C-DD06-41F7-95FE-A772C997346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2885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390D6-DD60-43F2-B0E3-8F7F13A3D47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913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86A6C-8CCF-4022-9BA0-7A94A028EA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237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BF8A9-D955-405A-9095-077AFDD779E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1628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009FC-11CA-4766-BDC7-EBF20271D89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339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B16D0-71EA-429D-953A-DCB983B23F4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3371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A2DBD-7E97-4F1A-A48B-77F85E41E4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5734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59C92-2F58-45F2-A4C4-F78AD4F153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9488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5AC49-99AE-46C6-B956-154E8DE0C1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0868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7DF4E-E7AC-4C50-828C-7725974DFB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393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1366A9C-3FDA-48B8-9F77-3D375531B39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etzwerk-steuergerechtigkeit.de/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www.taxmenow.eu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amilienunternehmen.de/" TargetMode="External"/><Relationship Id="rId5" Type="http://schemas.openxmlformats.org/officeDocument/2006/relationships/hyperlink" Target="https://ifs.org.uk/inequality/" TargetMode="Externa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nd7LZBy26BI" TargetMode="External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mf.org/external/pubs/ft/sdn/2015/sdn1513.pdf" TargetMode="External"/><Relationship Id="rId5" Type="http://schemas.openxmlformats.org/officeDocument/2006/relationships/hyperlink" Target="https://academic.oup.com/isr/article/24/1/viab058/6460467?login=true" TargetMode="External"/><Relationship Id="rId4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76200" y="1544499"/>
            <a:ext cx="9372600" cy="2110383"/>
          </a:xfrm>
        </p:spPr>
        <p:txBody>
          <a:bodyPr/>
          <a:lstStyle/>
          <a:p>
            <a:r>
              <a:rPr lang="de-DE" sz="18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Erbschaftsteuer: Im Spannungsfeld zwischen </a:t>
            </a:r>
            <a:br>
              <a:rPr lang="de-DE" sz="18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8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gesellschaftlicher</a:t>
            </a:r>
            <a:r>
              <a:rPr lang="de-DE" sz="1800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Verpflichtung und familiärer Vorsorge</a:t>
            </a:r>
            <a:br>
              <a:rPr lang="de-DE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de-DE" sz="2400" dirty="0"/>
            </a:br>
            <a:r>
              <a:rPr lang="de-DE" sz="2400" dirty="0"/>
              <a:t>Die Vermögensverteilung in Deutschland</a:t>
            </a:r>
            <a:br>
              <a:rPr lang="de-DE" sz="2400" dirty="0"/>
            </a:br>
            <a:br>
              <a:rPr lang="de-DE" sz="2400" dirty="0"/>
            </a:br>
            <a:endParaRPr lang="de-DE" sz="1800" dirty="0"/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2052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2463244" y="4249738"/>
            <a:ext cx="418576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dirty="0"/>
              <a:t>Prof. Dr. Klaus Wälde</a:t>
            </a:r>
          </a:p>
          <a:p>
            <a:pPr algn="ctr" eaLnBrk="1" hangingPunct="1"/>
            <a:endParaRPr lang="de-DE" dirty="0"/>
          </a:p>
          <a:p>
            <a:pPr algn="ctr" eaLnBrk="1" hangingPunct="1"/>
            <a:r>
              <a:rPr lang="de-DE" dirty="0"/>
              <a:t>Abteilung Wirtschaftswissenschaften</a:t>
            </a:r>
          </a:p>
          <a:p>
            <a:pPr algn="ctr" eaLnBrk="1" hangingPunct="1"/>
            <a:r>
              <a:rPr lang="de-DE" dirty="0"/>
              <a:t>Johannes Gutenberg-Universität Mainz</a:t>
            </a:r>
          </a:p>
          <a:p>
            <a:pPr algn="ctr" eaLnBrk="1" hangingPunct="1"/>
            <a:endParaRPr lang="de-DE" dirty="0"/>
          </a:p>
          <a:p>
            <a:pPr algn="ctr" eaLnBrk="1" hangingPunct="1"/>
            <a:r>
              <a:rPr lang="de-DE" dirty="0"/>
              <a:t>Juli 2024</a:t>
            </a:r>
          </a:p>
        </p:txBody>
      </p:sp>
      <p:pic>
        <p:nvPicPr>
          <p:cNvPr id="2054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075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7772400" y="6553200"/>
            <a:ext cx="1333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Klaus Wälde</a:t>
            </a:r>
          </a:p>
        </p:txBody>
      </p:sp>
      <p:pic>
        <p:nvPicPr>
          <p:cNvPr id="3077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1">
            <a:extLst>
              <a:ext uri="{FF2B5EF4-FFF2-40B4-BE49-F238E27FC236}">
                <a16:creationId xmlns:a16="http://schemas.microsoft.com/office/drawing/2014/main" id="{29CCB2C5-DA95-FFA0-7518-EE87BB390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6553200"/>
            <a:ext cx="2784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Vermögen und Gerechtigkeit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73C6610-CA08-BA50-BBC7-32EC8C8B5C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2573164"/>
            <a:ext cx="5537773" cy="3903836"/>
          </a:xfrm>
          <a:prstGeom prst="rect">
            <a:avLst/>
          </a:prstGeom>
        </p:spPr>
      </p:pic>
      <p:sp>
        <p:nvSpPr>
          <p:cNvPr id="2" name="Line 6">
            <a:extLst>
              <a:ext uri="{FF2B5EF4-FFF2-40B4-BE49-F238E27FC236}">
                <a16:creationId xmlns:a16="http://schemas.microsoft.com/office/drawing/2014/main" id="{12F5A380-CF14-3A7A-D0A6-0C0ED05319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85800" y="1676400"/>
            <a:ext cx="1990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CF893EB-4E83-102E-F617-72A93F532FB5}"/>
              </a:ext>
            </a:extLst>
          </p:cNvPr>
          <p:cNvSpPr txBox="1"/>
          <p:nvPr/>
        </p:nvSpPr>
        <p:spPr>
          <a:xfrm>
            <a:off x="132715" y="1394936"/>
            <a:ext cx="6353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1) Wie schaut die Vermögensverteilung in Deutschland aus?</a:t>
            </a:r>
          </a:p>
        </p:txBody>
      </p:sp>
      <p:sp>
        <p:nvSpPr>
          <p:cNvPr id="7" name="Rechteck 9">
            <a:extLst>
              <a:ext uri="{FF2B5EF4-FFF2-40B4-BE49-F238E27FC236}">
                <a16:creationId xmlns:a16="http://schemas.microsoft.com/office/drawing/2014/main" id="{BA9913D3-51B3-810F-D25F-DFAAEA354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52600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dirty="0"/>
              <a:t>1.2) Wie beschreibt man Verteilungen?</a:t>
            </a:r>
          </a:p>
        </p:txBody>
      </p:sp>
      <p:sp>
        <p:nvSpPr>
          <p:cNvPr id="8" name="Rechteck 9">
            <a:extLst>
              <a:ext uri="{FF2B5EF4-FFF2-40B4-BE49-F238E27FC236}">
                <a16:creationId xmlns:a16="http://schemas.microsoft.com/office/drawing/2014/main" id="{04800D3D-3C33-79C1-98B8-6B3888BE2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133600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de-DE" dirty="0"/>
              <a:t>b) Verteilungsfunktion</a:t>
            </a:r>
          </a:p>
        </p:txBody>
      </p:sp>
    </p:spTree>
    <p:extLst>
      <p:ext uri="{BB962C8B-B14F-4D97-AF65-F5344CB8AC3E}">
        <p14:creationId xmlns:p14="http://schemas.microsoft.com/office/powerpoint/2010/main" val="259282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075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7772400" y="6553200"/>
            <a:ext cx="1333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Klaus Wälde</a:t>
            </a:r>
          </a:p>
        </p:txBody>
      </p:sp>
      <p:pic>
        <p:nvPicPr>
          <p:cNvPr id="3077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1">
            <a:extLst>
              <a:ext uri="{FF2B5EF4-FFF2-40B4-BE49-F238E27FC236}">
                <a16:creationId xmlns:a16="http://schemas.microsoft.com/office/drawing/2014/main" id="{29CCB2C5-DA95-FFA0-7518-EE87BB390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6553200"/>
            <a:ext cx="2784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Vermögen und Gerechtigkeit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73C6610-CA08-BA50-BBC7-32EC8C8B5C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4873" y="1845317"/>
            <a:ext cx="6437527" cy="4538115"/>
          </a:xfrm>
          <a:prstGeom prst="rect">
            <a:avLst/>
          </a:prstGeom>
        </p:spPr>
      </p:pic>
      <p:sp>
        <p:nvSpPr>
          <p:cNvPr id="4" name="Line 6">
            <a:extLst>
              <a:ext uri="{FF2B5EF4-FFF2-40B4-BE49-F238E27FC236}">
                <a16:creationId xmlns:a16="http://schemas.microsoft.com/office/drawing/2014/main" id="{774F4559-030F-6F90-FF63-2D322D6A4A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85800" y="1676400"/>
            <a:ext cx="1990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40FC7DA-B783-E1A7-D227-D253035DD6BF}"/>
              </a:ext>
            </a:extLst>
          </p:cNvPr>
          <p:cNvSpPr txBox="1"/>
          <p:nvPr/>
        </p:nvSpPr>
        <p:spPr>
          <a:xfrm>
            <a:off x="132715" y="1394936"/>
            <a:ext cx="6353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1) Wie schaut die Vermögensverteilung in Deutschland aus?</a:t>
            </a:r>
          </a:p>
        </p:txBody>
      </p:sp>
    </p:spTree>
    <p:extLst>
      <p:ext uri="{BB962C8B-B14F-4D97-AF65-F5344CB8AC3E}">
        <p14:creationId xmlns:p14="http://schemas.microsoft.com/office/powerpoint/2010/main" val="2167945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075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7772400" y="6553200"/>
            <a:ext cx="1333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Klaus Wälde</a:t>
            </a:r>
          </a:p>
        </p:txBody>
      </p:sp>
      <p:pic>
        <p:nvPicPr>
          <p:cNvPr id="3077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1">
            <a:extLst>
              <a:ext uri="{FF2B5EF4-FFF2-40B4-BE49-F238E27FC236}">
                <a16:creationId xmlns:a16="http://schemas.microsoft.com/office/drawing/2014/main" id="{29CCB2C5-DA95-FFA0-7518-EE87BB390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6553200"/>
            <a:ext cx="2784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Vermögen und Gerechtigkeit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56BEB34-7F77-5E4C-7DFD-098D153B20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92223" y="2479596"/>
            <a:ext cx="9312423" cy="3921204"/>
          </a:xfrm>
          <a:prstGeom prst="rect">
            <a:avLst/>
          </a:prstGeom>
        </p:spPr>
      </p:pic>
      <p:sp>
        <p:nvSpPr>
          <p:cNvPr id="2" name="Line 6">
            <a:extLst>
              <a:ext uri="{FF2B5EF4-FFF2-40B4-BE49-F238E27FC236}">
                <a16:creationId xmlns:a16="http://schemas.microsoft.com/office/drawing/2014/main" id="{14B2C813-A3BD-038D-A838-4900BBCE39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85800" y="1676400"/>
            <a:ext cx="1990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F3B5800-B773-DFB8-7F7C-B1298CF46500}"/>
              </a:ext>
            </a:extLst>
          </p:cNvPr>
          <p:cNvSpPr txBox="1"/>
          <p:nvPr/>
        </p:nvSpPr>
        <p:spPr>
          <a:xfrm>
            <a:off x="132715" y="1394936"/>
            <a:ext cx="6353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1) Wie schaut die Vermögensverteilung in Deutschland aus?</a:t>
            </a:r>
          </a:p>
        </p:txBody>
      </p:sp>
      <p:sp>
        <p:nvSpPr>
          <p:cNvPr id="4" name="Rechteck 9">
            <a:extLst>
              <a:ext uri="{FF2B5EF4-FFF2-40B4-BE49-F238E27FC236}">
                <a16:creationId xmlns:a16="http://schemas.microsoft.com/office/drawing/2014/main" id="{414051E5-6E29-E2A0-C640-6B508F766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52600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dirty="0"/>
              <a:t>1.2) Wie beschreibt man Verteilungen?</a:t>
            </a:r>
          </a:p>
        </p:txBody>
      </p:sp>
      <p:sp>
        <p:nvSpPr>
          <p:cNvPr id="7" name="Rechteck 9">
            <a:extLst>
              <a:ext uri="{FF2B5EF4-FFF2-40B4-BE49-F238E27FC236}">
                <a16:creationId xmlns:a16="http://schemas.microsoft.com/office/drawing/2014/main" id="{E103A748-B82D-C492-DAFF-F57F4ED9C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133600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de-DE" dirty="0"/>
              <a:t>c) Histogramme</a:t>
            </a:r>
          </a:p>
        </p:txBody>
      </p:sp>
    </p:spTree>
    <p:extLst>
      <p:ext uri="{BB962C8B-B14F-4D97-AF65-F5344CB8AC3E}">
        <p14:creationId xmlns:p14="http://schemas.microsoft.com/office/powerpoint/2010/main" val="85094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075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7772400" y="6553200"/>
            <a:ext cx="1333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Klaus Wälde</a:t>
            </a:r>
          </a:p>
        </p:txBody>
      </p:sp>
      <p:pic>
        <p:nvPicPr>
          <p:cNvPr id="3077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1">
            <a:extLst>
              <a:ext uri="{FF2B5EF4-FFF2-40B4-BE49-F238E27FC236}">
                <a16:creationId xmlns:a16="http://schemas.microsoft.com/office/drawing/2014/main" id="{29CCB2C5-DA95-FFA0-7518-EE87BB390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6553200"/>
            <a:ext cx="2784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Vermögen und Gerechtigkeit</a:t>
            </a:r>
          </a:p>
        </p:txBody>
      </p:sp>
      <p:sp>
        <p:nvSpPr>
          <p:cNvPr id="2" name="Line 6">
            <a:extLst>
              <a:ext uri="{FF2B5EF4-FFF2-40B4-BE49-F238E27FC236}">
                <a16:creationId xmlns:a16="http://schemas.microsoft.com/office/drawing/2014/main" id="{14B2C813-A3BD-038D-A838-4900BBCE39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85800" y="1676400"/>
            <a:ext cx="1990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F3B5800-B773-DFB8-7F7C-B1298CF46500}"/>
              </a:ext>
            </a:extLst>
          </p:cNvPr>
          <p:cNvSpPr txBox="1"/>
          <p:nvPr/>
        </p:nvSpPr>
        <p:spPr>
          <a:xfrm>
            <a:off x="132715" y="1394936"/>
            <a:ext cx="6353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1) Wie schaut die Vermögensverteilung in Deutschland aus?</a:t>
            </a:r>
          </a:p>
        </p:txBody>
      </p:sp>
      <p:sp>
        <p:nvSpPr>
          <p:cNvPr id="4" name="Rechteck 9">
            <a:extLst>
              <a:ext uri="{FF2B5EF4-FFF2-40B4-BE49-F238E27FC236}">
                <a16:creationId xmlns:a16="http://schemas.microsoft.com/office/drawing/2014/main" id="{414051E5-6E29-E2A0-C640-6B508F766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52600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dirty="0"/>
              <a:t>1.2) Wie beschreibt man Verteilungen?</a:t>
            </a:r>
          </a:p>
        </p:txBody>
      </p:sp>
      <p:sp>
        <p:nvSpPr>
          <p:cNvPr id="7" name="Rechteck 9">
            <a:extLst>
              <a:ext uri="{FF2B5EF4-FFF2-40B4-BE49-F238E27FC236}">
                <a16:creationId xmlns:a16="http://schemas.microsoft.com/office/drawing/2014/main" id="{E103A748-B82D-C492-DAFF-F57F4ED9C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133600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de-DE" dirty="0"/>
              <a:t>c) Histogramme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ED1A056-3753-13DC-ACAA-0AA3C9FC0B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64881"/>
            <a:ext cx="9170024" cy="269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07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075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7772400" y="6553200"/>
            <a:ext cx="1333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Klaus Wälde</a:t>
            </a:r>
          </a:p>
        </p:txBody>
      </p:sp>
      <p:pic>
        <p:nvPicPr>
          <p:cNvPr id="3077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1">
            <a:extLst>
              <a:ext uri="{FF2B5EF4-FFF2-40B4-BE49-F238E27FC236}">
                <a16:creationId xmlns:a16="http://schemas.microsoft.com/office/drawing/2014/main" id="{29CCB2C5-DA95-FFA0-7518-EE87BB390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6553200"/>
            <a:ext cx="2784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Vermögen und Gerechtigkeit</a:t>
            </a:r>
          </a:p>
        </p:txBody>
      </p:sp>
      <p:sp>
        <p:nvSpPr>
          <p:cNvPr id="6" name="Rechteck 9">
            <a:extLst>
              <a:ext uri="{FF2B5EF4-FFF2-40B4-BE49-F238E27FC236}">
                <a16:creationId xmlns:a16="http://schemas.microsoft.com/office/drawing/2014/main" id="{633B6A64-E964-4979-9000-B0C7CF2DE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21468"/>
            <a:ext cx="60837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de-DE" dirty="0"/>
              <a:t>d) Lorenzkurven (und Gini-Koeffizienten)</a:t>
            </a:r>
          </a:p>
        </p:txBody>
      </p:sp>
      <p:sp>
        <p:nvSpPr>
          <p:cNvPr id="2" name="Line 6">
            <a:extLst>
              <a:ext uri="{FF2B5EF4-FFF2-40B4-BE49-F238E27FC236}">
                <a16:creationId xmlns:a16="http://schemas.microsoft.com/office/drawing/2014/main" id="{F2D27D71-FAEC-FCB4-14C4-9B93987AEE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85800" y="1676400"/>
            <a:ext cx="1990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C3A6250-04AC-D669-544C-918346DB4FC5}"/>
              </a:ext>
            </a:extLst>
          </p:cNvPr>
          <p:cNvSpPr txBox="1"/>
          <p:nvPr/>
        </p:nvSpPr>
        <p:spPr>
          <a:xfrm>
            <a:off x="132715" y="1394936"/>
            <a:ext cx="6353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1) Wie schaut die Vermögensverteilung in Deutschland aus?</a:t>
            </a:r>
          </a:p>
        </p:txBody>
      </p:sp>
      <p:sp>
        <p:nvSpPr>
          <p:cNvPr id="8" name="Rechteck 9">
            <a:extLst>
              <a:ext uri="{FF2B5EF4-FFF2-40B4-BE49-F238E27FC236}">
                <a16:creationId xmlns:a16="http://schemas.microsoft.com/office/drawing/2014/main" id="{90FC28DC-CF72-2529-9B1A-94D925CD4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52600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dirty="0"/>
              <a:t>1.2) Wie beschreibt man Verteilungen?</a:t>
            </a:r>
          </a:p>
        </p:txBody>
      </p:sp>
    </p:spTree>
    <p:extLst>
      <p:ext uri="{BB962C8B-B14F-4D97-AF65-F5344CB8AC3E}">
        <p14:creationId xmlns:p14="http://schemas.microsoft.com/office/powerpoint/2010/main" val="1863614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075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7772400" y="6553200"/>
            <a:ext cx="1333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Klaus Wälde</a:t>
            </a:r>
          </a:p>
        </p:txBody>
      </p:sp>
      <p:pic>
        <p:nvPicPr>
          <p:cNvPr id="3077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1">
            <a:extLst>
              <a:ext uri="{FF2B5EF4-FFF2-40B4-BE49-F238E27FC236}">
                <a16:creationId xmlns:a16="http://schemas.microsoft.com/office/drawing/2014/main" id="{29CCB2C5-DA95-FFA0-7518-EE87BB390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6553200"/>
            <a:ext cx="2784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Vermögen und Gerechtigkeit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C5A4681-A87D-BD35-4CB0-037118BFED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475" y="1253411"/>
            <a:ext cx="8645525" cy="522359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F16B0DA-EA7C-7316-FE2C-56F5BE3025D6}"/>
              </a:ext>
            </a:extLst>
          </p:cNvPr>
          <p:cNvSpPr txBox="1"/>
          <p:nvPr/>
        </p:nvSpPr>
        <p:spPr>
          <a:xfrm>
            <a:off x="5715000" y="3200400"/>
            <a:ext cx="33650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Gini = A/(A+B)</a:t>
            </a:r>
          </a:p>
          <a:p>
            <a:pPr algn="ctr"/>
            <a:endParaRPr lang="de-DE" dirty="0"/>
          </a:p>
          <a:p>
            <a:pPr algn="ctr"/>
            <a:r>
              <a:rPr lang="de-DE" dirty="0"/>
              <a:t>(umso höher, umso ungleicher)</a:t>
            </a:r>
          </a:p>
        </p:txBody>
      </p:sp>
    </p:spTree>
    <p:extLst>
      <p:ext uri="{BB962C8B-B14F-4D97-AF65-F5344CB8AC3E}">
        <p14:creationId xmlns:p14="http://schemas.microsoft.com/office/powerpoint/2010/main" val="1988165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075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7772400" y="6553200"/>
            <a:ext cx="1333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Klaus Wälde</a:t>
            </a:r>
          </a:p>
        </p:txBody>
      </p:sp>
      <p:pic>
        <p:nvPicPr>
          <p:cNvPr id="3077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1">
            <a:extLst>
              <a:ext uri="{FF2B5EF4-FFF2-40B4-BE49-F238E27FC236}">
                <a16:creationId xmlns:a16="http://schemas.microsoft.com/office/drawing/2014/main" id="{29CCB2C5-DA95-FFA0-7518-EE87BB390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6553200"/>
            <a:ext cx="2784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Vermögen und Gerechtigkeit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DC0CC1F-6458-7B5E-0CF0-7E34CF410FA2}"/>
              </a:ext>
            </a:extLst>
          </p:cNvPr>
          <p:cNvSpPr txBox="1"/>
          <p:nvPr/>
        </p:nvSpPr>
        <p:spPr>
          <a:xfrm>
            <a:off x="830030" y="2362200"/>
            <a:ext cx="860594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ym typeface="Wingdings" panose="05000000000000000000" pitchFamily="2" charset="2"/>
              </a:rPr>
              <a:t>Zum Merken (ablesbar aus Histogrammen und Lorenzkurven – 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                                        vgl. Schroeder et al, 2020, Tabelle 2 und </a:t>
            </a:r>
            <a:r>
              <a:rPr lang="de-DE" dirty="0" err="1">
                <a:sym typeface="Wingdings" panose="05000000000000000000" pitchFamily="2" charset="2"/>
              </a:rPr>
              <a:t>Grabka</a:t>
            </a:r>
            <a:r>
              <a:rPr lang="de-DE" dirty="0">
                <a:sym typeface="Wingdings" panose="05000000000000000000" pitchFamily="2" charset="2"/>
              </a:rPr>
              <a:t>, 2024)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Dem reichsten Promille (1 von 1000) der Bevölkerung in Deutschland gehört 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20% des Gesamtvermögens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Dem reichsten Prozent (1 von 100) gehört 35%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Den reichsten 5 Prozent gehört gut die Hälfte des Gesamtvermögens (54,9%)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Den ärmsten 50% gehört 1,3% des Gesamtvermögens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(gleichzeitig arbeiten Millionäre etwa 30% mehr als der Durchschnitt)</a:t>
            </a: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C7F94097-B231-BCDB-E9E0-6EA91B7BC8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85800" y="1676400"/>
            <a:ext cx="1990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143285D-7EB4-BF92-2A97-64D4D9D9B235}"/>
              </a:ext>
            </a:extLst>
          </p:cNvPr>
          <p:cNvSpPr txBox="1"/>
          <p:nvPr/>
        </p:nvSpPr>
        <p:spPr>
          <a:xfrm>
            <a:off x="132715" y="1394936"/>
            <a:ext cx="6353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1) Wie schaut die Vermögensverteilung in Deutschland aus?</a:t>
            </a:r>
          </a:p>
        </p:txBody>
      </p:sp>
      <p:sp>
        <p:nvSpPr>
          <p:cNvPr id="8" name="Rechteck 9">
            <a:extLst>
              <a:ext uri="{FF2B5EF4-FFF2-40B4-BE49-F238E27FC236}">
                <a16:creationId xmlns:a16="http://schemas.microsoft.com/office/drawing/2014/main" id="{DFA96E9D-FA73-137B-CEAC-BFB9D8EB8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52600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dirty="0"/>
              <a:t>1.3) Was wissen wir zu Vermögen in Deutschland?</a:t>
            </a:r>
          </a:p>
        </p:txBody>
      </p:sp>
    </p:spTree>
    <p:extLst>
      <p:ext uri="{BB962C8B-B14F-4D97-AF65-F5344CB8AC3E}">
        <p14:creationId xmlns:p14="http://schemas.microsoft.com/office/powerpoint/2010/main" val="427652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075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7772400" y="6553200"/>
            <a:ext cx="1333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Klaus Wälde</a:t>
            </a:r>
          </a:p>
        </p:txBody>
      </p:sp>
      <p:pic>
        <p:nvPicPr>
          <p:cNvPr id="3077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1">
            <a:extLst>
              <a:ext uri="{FF2B5EF4-FFF2-40B4-BE49-F238E27FC236}">
                <a16:creationId xmlns:a16="http://schemas.microsoft.com/office/drawing/2014/main" id="{29CCB2C5-DA95-FFA0-7518-EE87BB390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6553200"/>
            <a:ext cx="2784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Vermögen und Gerechtigkeit</a:t>
            </a: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C7F94097-B231-BCDB-E9E0-6EA91B7BC8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85800" y="1676400"/>
            <a:ext cx="1990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143285D-7EB4-BF92-2A97-64D4D9D9B235}"/>
              </a:ext>
            </a:extLst>
          </p:cNvPr>
          <p:cNvSpPr txBox="1"/>
          <p:nvPr/>
        </p:nvSpPr>
        <p:spPr>
          <a:xfrm>
            <a:off x="132715" y="1394936"/>
            <a:ext cx="6353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1) Wie schaut die Vermögensverteilung in Deutschland aus?</a:t>
            </a:r>
          </a:p>
        </p:txBody>
      </p:sp>
      <p:sp>
        <p:nvSpPr>
          <p:cNvPr id="8" name="Rechteck 9">
            <a:extLst>
              <a:ext uri="{FF2B5EF4-FFF2-40B4-BE49-F238E27FC236}">
                <a16:creationId xmlns:a16="http://schemas.microsoft.com/office/drawing/2014/main" id="{DFA96E9D-FA73-137B-CEAC-BFB9D8EB8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52600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dirty="0"/>
              <a:t>1.3) Was wissen wir zu Vermögen in Deutschland?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34E0312-8520-64B9-93F0-34CD776E38F6}"/>
              </a:ext>
            </a:extLst>
          </p:cNvPr>
          <p:cNvSpPr txBox="1"/>
          <p:nvPr/>
        </p:nvSpPr>
        <p:spPr>
          <a:xfrm>
            <a:off x="956052" y="2429470"/>
            <a:ext cx="5673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Eine Zahl ist nur eine Zahl – sie braucht Interpretation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Wo kommt sie her?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(Wie wird sie bewertet?)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412E4C9-1A1C-4800-408B-C1BE83E743C4}"/>
              </a:ext>
            </a:extLst>
          </p:cNvPr>
          <p:cNvSpPr txBox="1"/>
          <p:nvPr/>
        </p:nvSpPr>
        <p:spPr>
          <a:xfrm>
            <a:off x="956052" y="3572470"/>
            <a:ext cx="613732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Wo kommen Daten („Zahlen“) her?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Umfragen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Amtliche Statistik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Vermögensdaten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/>
              <a:t>Sozioökonomisches Panel (SOEP, DIW) - Umfrage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/>
              <a:t>Bundesbank – Umfrage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/>
              <a:t>(siehe Albers et al zu weiteren Quellen)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/>
              <a:t>aktuell keine amtlichen Daten zu Vermögen</a:t>
            </a:r>
          </a:p>
        </p:txBody>
      </p:sp>
    </p:spTree>
    <p:extLst>
      <p:ext uri="{BB962C8B-B14F-4D97-AF65-F5344CB8AC3E}">
        <p14:creationId xmlns:p14="http://schemas.microsoft.com/office/powerpoint/2010/main" val="27073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075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7772400" y="6553200"/>
            <a:ext cx="1333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Klaus Wälde</a:t>
            </a:r>
          </a:p>
        </p:txBody>
      </p:sp>
      <p:pic>
        <p:nvPicPr>
          <p:cNvPr id="3077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1">
            <a:extLst>
              <a:ext uri="{FF2B5EF4-FFF2-40B4-BE49-F238E27FC236}">
                <a16:creationId xmlns:a16="http://schemas.microsoft.com/office/drawing/2014/main" id="{29CCB2C5-DA95-FFA0-7518-EE87BB390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6553200"/>
            <a:ext cx="2784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Vermögen und Gerechtigkeit</a:t>
            </a: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A1008C68-5313-F08D-C32A-F2537EA1AF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85800" y="1676400"/>
            <a:ext cx="1990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CA9B20E-6F8A-5B58-6ED2-06F44CE31374}"/>
              </a:ext>
            </a:extLst>
          </p:cNvPr>
          <p:cNvSpPr txBox="1"/>
          <p:nvPr/>
        </p:nvSpPr>
        <p:spPr>
          <a:xfrm>
            <a:off x="132715" y="1394936"/>
            <a:ext cx="6353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1) Wie schaut die Vermögensverteilung in Deutschland aus?</a:t>
            </a:r>
          </a:p>
        </p:txBody>
      </p:sp>
      <p:sp>
        <p:nvSpPr>
          <p:cNvPr id="9" name="Rechteck 9">
            <a:extLst>
              <a:ext uri="{FF2B5EF4-FFF2-40B4-BE49-F238E27FC236}">
                <a16:creationId xmlns:a16="http://schemas.microsoft.com/office/drawing/2014/main" id="{BB2568E4-7679-CD8F-3422-4FD5FAC28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52600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dirty="0"/>
              <a:t>1.4) Zusammenfassung Teil 1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F57AF81-A824-7A6D-57AA-CEB8A23CC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886670"/>
            <a:ext cx="7620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Was ist überhaupt Vermögen?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Wie beschreibt man Verteilungen (Statistik)?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Was wissen wir zu Vermögen?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CC1B520-BD69-A47A-A287-F4C562A7A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258270"/>
            <a:ext cx="7620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Was ist überhaupt Vermögen?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/>
              <a:t>Grundvermögen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/>
              <a:t>Bankguthaben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/>
              <a:t>Wertpapiere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/>
              <a:t>Betriebsvermögen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/>
              <a:t>Anteile an Kapitalgesellschaften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/>
              <a:t>Forderungen (u.U. negativ)</a:t>
            </a:r>
          </a:p>
        </p:txBody>
      </p:sp>
    </p:spTree>
    <p:extLst>
      <p:ext uri="{BB962C8B-B14F-4D97-AF65-F5344CB8AC3E}">
        <p14:creationId xmlns:p14="http://schemas.microsoft.com/office/powerpoint/2010/main" val="348743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075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7772400" y="6553200"/>
            <a:ext cx="1333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Klaus Wälde</a:t>
            </a:r>
          </a:p>
        </p:txBody>
      </p:sp>
      <p:pic>
        <p:nvPicPr>
          <p:cNvPr id="3077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1">
            <a:extLst>
              <a:ext uri="{FF2B5EF4-FFF2-40B4-BE49-F238E27FC236}">
                <a16:creationId xmlns:a16="http://schemas.microsoft.com/office/drawing/2014/main" id="{29CCB2C5-DA95-FFA0-7518-EE87BB390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6553200"/>
            <a:ext cx="2784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Vermögen und Gerechtigkeit</a:t>
            </a:r>
          </a:p>
        </p:txBody>
      </p:sp>
      <p:sp>
        <p:nvSpPr>
          <p:cNvPr id="6" name="Rechteck 9">
            <a:extLst>
              <a:ext uri="{FF2B5EF4-FFF2-40B4-BE49-F238E27FC236}">
                <a16:creationId xmlns:a16="http://schemas.microsoft.com/office/drawing/2014/main" id="{633B6A64-E964-4979-9000-B0C7CF2DE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276600"/>
            <a:ext cx="8229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Wie beschreibt man Verteilungen?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/>
              <a:t>Perzentile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/>
              <a:t>Verteilungsfunktionen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/>
              <a:t>Histogramme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/>
              <a:t>Lorenzkurven</a:t>
            </a: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A1008C68-5313-F08D-C32A-F2537EA1AF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85800" y="1676400"/>
            <a:ext cx="1990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CA9B20E-6F8A-5B58-6ED2-06F44CE31374}"/>
              </a:ext>
            </a:extLst>
          </p:cNvPr>
          <p:cNvSpPr txBox="1"/>
          <p:nvPr/>
        </p:nvSpPr>
        <p:spPr>
          <a:xfrm>
            <a:off x="132715" y="1394936"/>
            <a:ext cx="6353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1) Wie schaut die Vermögensverteilung in Deutschland aus?</a:t>
            </a:r>
          </a:p>
        </p:txBody>
      </p:sp>
      <p:sp>
        <p:nvSpPr>
          <p:cNvPr id="9" name="Rechteck 9">
            <a:extLst>
              <a:ext uri="{FF2B5EF4-FFF2-40B4-BE49-F238E27FC236}">
                <a16:creationId xmlns:a16="http://schemas.microsoft.com/office/drawing/2014/main" id="{BB2568E4-7679-CD8F-3422-4FD5FAC28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52600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dirty="0"/>
              <a:t>1.4) Zusammenfassung Teil 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A3C17B1-5A4B-2716-9085-F6FC5DECD0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260" y="4753928"/>
            <a:ext cx="3696238" cy="173037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9CEFBF9-5FCB-1328-1D55-37B7CF2BC5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45" y="2294771"/>
            <a:ext cx="2096497" cy="154604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83F4F58-A3F9-2CB3-96F4-A933531118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8151" y="4931516"/>
            <a:ext cx="4572000" cy="134503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80D1FE6-3F25-2248-8948-C4123947E4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1294" y="3623886"/>
            <a:ext cx="2475505" cy="17451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997A40CB-B6B9-5C4F-2960-B1C98D582616}"/>
              </a:ext>
            </a:extLst>
          </p:cNvPr>
          <p:cNvSpPr txBox="1"/>
          <p:nvPr/>
        </p:nvSpPr>
        <p:spPr>
          <a:xfrm>
            <a:off x="4072981" y="4147582"/>
            <a:ext cx="19338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z="3200" b="1" dirty="0"/>
              <a:t>Fragen?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10E6CEE-460D-7D50-C2A6-30AFBF128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438400"/>
            <a:ext cx="76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Was wissen wir zu Vermögen?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/>
              <a:t>5-50 und 50-1</a:t>
            </a:r>
          </a:p>
        </p:txBody>
      </p:sp>
    </p:spTree>
    <p:extLst>
      <p:ext uri="{BB962C8B-B14F-4D97-AF65-F5344CB8AC3E}">
        <p14:creationId xmlns:p14="http://schemas.microsoft.com/office/powerpoint/2010/main" val="44840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075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7772400" y="6553200"/>
            <a:ext cx="1333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Klaus Wälde</a:t>
            </a:r>
          </a:p>
        </p:txBody>
      </p:sp>
      <p:pic>
        <p:nvPicPr>
          <p:cNvPr id="3077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hteck 1"/>
          <p:cNvSpPr>
            <a:spLocks noChangeArrowheads="1"/>
          </p:cNvSpPr>
          <p:nvPr/>
        </p:nvSpPr>
        <p:spPr bwMode="auto">
          <a:xfrm>
            <a:off x="117475" y="6553200"/>
            <a:ext cx="2784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Vermögen und Gerechtigkeit</a:t>
            </a:r>
          </a:p>
        </p:txBody>
      </p:sp>
      <p:sp>
        <p:nvSpPr>
          <p:cNvPr id="3081" name="Rechteck 9"/>
          <p:cNvSpPr>
            <a:spLocks noChangeArrowheads="1"/>
          </p:cNvSpPr>
          <p:nvPr/>
        </p:nvSpPr>
        <p:spPr bwMode="auto">
          <a:xfrm>
            <a:off x="838200" y="2362200"/>
            <a:ext cx="8229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Warum ist dies von Interesse?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Neid? Stolz? Eigene Überhöhung?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Vermögen schafft Sicherheit</a:t>
            </a:r>
          </a:p>
        </p:txBody>
      </p:sp>
      <p:sp>
        <p:nvSpPr>
          <p:cNvPr id="16" name="Line 6">
            <a:extLst>
              <a:ext uri="{FF2B5EF4-FFF2-40B4-BE49-F238E27FC236}">
                <a16:creationId xmlns:a16="http://schemas.microsoft.com/office/drawing/2014/main" id="{EF437E1A-CA7C-49C2-9171-4841DBEB61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6250" y="1676400"/>
            <a:ext cx="701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E2D88436-79DF-407E-9120-E26D9F8A6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436" y="1414463"/>
            <a:ext cx="11977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/>
              <a:t>Einleitung</a:t>
            </a:r>
          </a:p>
        </p:txBody>
      </p:sp>
      <p:sp>
        <p:nvSpPr>
          <p:cNvPr id="13" name="Rechteck 9">
            <a:extLst>
              <a:ext uri="{FF2B5EF4-FFF2-40B4-BE49-F238E27FC236}">
                <a16:creationId xmlns:a16="http://schemas.microsoft.com/office/drawing/2014/main" id="{BB481C07-B53B-412B-8CA6-2556E590D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657600"/>
            <a:ext cx="7620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Was ist überhaupt Vermögen?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Wie beschreibt man Verteilungen (Statistik)?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Was wissen wir zu Vermögen?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722354D-636C-4493-A768-7939E0693FF4}"/>
              </a:ext>
            </a:extLst>
          </p:cNvPr>
          <p:cNvSpPr txBox="1"/>
          <p:nvPr/>
        </p:nvSpPr>
        <p:spPr>
          <a:xfrm>
            <a:off x="434955" y="1981200"/>
            <a:ext cx="4352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Die Vermögensverteilung in Deutschland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ED8625C-7FE6-4364-8BB6-828434A531E6}"/>
              </a:ext>
            </a:extLst>
          </p:cNvPr>
          <p:cNvSpPr txBox="1"/>
          <p:nvPr/>
        </p:nvSpPr>
        <p:spPr>
          <a:xfrm>
            <a:off x="461347" y="3276600"/>
            <a:ext cx="608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Wie schaut die Vermögensverteilung in Deutschland aus?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E0D6020-AD98-49AC-8B73-ADDE6E712662}"/>
              </a:ext>
            </a:extLst>
          </p:cNvPr>
          <p:cNvSpPr txBox="1"/>
          <p:nvPr/>
        </p:nvSpPr>
        <p:spPr>
          <a:xfrm>
            <a:off x="448147" y="4583668"/>
            <a:ext cx="5160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Wie gehen wir mit der Vermögensverteilung um?</a:t>
            </a:r>
          </a:p>
        </p:txBody>
      </p:sp>
      <p:sp>
        <p:nvSpPr>
          <p:cNvPr id="20" name="Rechteck 9">
            <a:extLst>
              <a:ext uri="{FF2B5EF4-FFF2-40B4-BE49-F238E27FC236}">
                <a16:creationId xmlns:a16="http://schemas.microsoft.com/office/drawing/2014/main" id="{B8F39C7B-F7CA-441A-A83D-3AC2DD1C1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953000"/>
            <a:ext cx="7620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Individuelle Perspektive: </a:t>
            </a:r>
            <a:r>
              <a:rPr lang="de-DE" sz="18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Gesellschaftliche</a:t>
            </a:r>
            <a:r>
              <a:rPr lang="de-DE" sz="1800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Verpflichtung, familiäre Vorsorge, eigene Angst?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Gesellschaftliche Perspektive: In welcher Gesellschaft wollen wir leben?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Welche Rolle spielt Erbschaft- und Schenkungsteuer?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76F9A7E-12B4-628E-E9BC-A4BD5B40C1D3}"/>
              </a:ext>
            </a:extLst>
          </p:cNvPr>
          <p:cNvSpPr txBox="1"/>
          <p:nvPr/>
        </p:nvSpPr>
        <p:spPr>
          <a:xfrm rot="19395178">
            <a:off x="6543322" y="3605565"/>
            <a:ext cx="129134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Zugabe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/>
      <p:bldP spid="13" grpId="0"/>
      <p:bldP spid="3" grpId="0"/>
      <p:bldP spid="15" grpId="0"/>
      <p:bldP spid="18" grpId="0"/>
      <p:bldP spid="20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075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7772400" y="6553200"/>
            <a:ext cx="1333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Klaus Wälde</a:t>
            </a:r>
          </a:p>
        </p:txBody>
      </p:sp>
      <p:pic>
        <p:nvPicPr>
          <p:cNvPr id="3077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6">
            <a:extLst>
              <a:ext uri="{FF2B5EF4-FFF2-40B4-BE49-F238E27FC236}">
                <a16:creationId xmlns:a16="http://schemas.microsoft.com/office/drawing/2014/main" id="{EF437E1A-CA7C-49C2-9171-4841DBEB61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1661081"/>
            <a:ext cx="2880000" cy="153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29CCB2C5-DA95-FFA0-7518-EE87BB390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6553200"/>
            <a:ext cx="2784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Vermögen und Gerechtigkeit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36216CF-0F34-615C-1926-FD1533DD6DFA}"/>
              </a:ext>
            </a:extLst>
          </p:cNvPr>
          <p:cNvSpPr txBox="1"/>
          <p:nvPr/>
        </p:nvSpPr>
        <p:spPr>
          <a:xfrm>
            <a:off x="381000" y="1371600"/>
            <a:ext cx="5429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2) Wie gehen wir mit der Vermögensverteilung um?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0790943-9A49-C197-749B-5C305CB629DF}"/>
              </a:ext>
            </a:extLst>
          </p:cNvPr>
          <p:cNvSpPr txBox="1"/>
          <p:nvPr/>
        </p:nvSpPr>
        <p:spPr>
          <a:xfrm>
            <a:off x="304800" y="2362200"/>
            <a:ext cx="874470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ym typeface="Wingdings" panose="05000000000000000000" pitchFamily="2" charset="2"/>
              </a:rPr>
              <a:t>Wir „wissen“ nun also: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Reichstes Promille (1 von 1000) in Deutschland hält 20% des Gesamtvermögens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Reichsten Prozent (1 von 100) gehört 35%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Den reichsten 5 Prozent gehört gut die Hälfte des Gesamtvermögens (54,9%)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Den ärmsten 50% gehört 1,3% des Gesamtvermögens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(gleichzeitig arbeiten Millionäre etwa 30% mehr als der Durchschnitt)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462060B-5919-2E4D-2E31-3B1D2A8DE829}"/>
              </a:ext>
            </a:extLst>
          </p:cNvPr>
          <p:cNvSpPr txBox="1"/>
          <p:nvPr/>
        </p:nvSpPr>
        <p:spPr>
          <a:xfrm>
            <a:off x="304800" y="511706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ym typeface="Wingdings" panose="05000000000000000000" pitchFamily="2" charset="2"/>
              </a:rPr>
              <a:t>Und nun?</a:t>
            </a:r>
          </a:p>
        </p:txBody>
      </p:sp>
    </p:spTree>
    <p:extLst>
      <p:ext uri="{BB962C8B-B14F-4D97-AF65-F5344CB8AC3E}">
        <p14:creationId xmlns:p14="http://schemas.microsoft.com/office/powerpoint/2010/main" val="160544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075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7772400" y="6553200"/>
            <a:ext cx="1333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Klaus Wälde</a:t>
            </a:r>
          </a:p>
        </p:txBody>
      </p:sp>
      <p:pic>
        <p:nvPicPr>
          <p:cNvPr id="3077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6">
            <a:extLst>
              <a:ext uri="{FF2B5EF4-FFF2-40B4-BE49-F238E27FC236}">
                <a16:creationId xmlns:a16="http://schemas.microsoft.com/office/drawing/2014/main" id="{EF437E1A-CA7C-49C2-9171-4841DBEB61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1661081"/>
            <a:ext cx="2880000" cy="153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29CCB2C5-DA95-FFA0-7518-EE87BB390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6553200"/>
            <a:ext cx="2784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Vermögen und Gerechtigkeit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36216CF-0F34-615C-1926-FD1533DD6DFA}"/>
              </a:ext>
            </a:extLst>
          </p:cNvPr>
          <p:cNvSpPr txBox="1"/>
          <p:nvPr/>
        </p:nvSpPr>
        <p:spPr>
          <a:xfrm>
            <a:off x="381000" y="1371600"/>
            <a:ext cx="5429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2) Wie gehen wir mit der Vermögensverteilung um?</a:t>
            </a:r>
          </a:p>
        </p:txBody>
      </p:sp>
      <p:sp>
        <p:nvSpPr>
          <p:cNvPr id="12" name="Rechteck 9">
            <a:extLst>
              <a:ext uri="{FF2B5EF4-FFF2-40B4-BE49-F238E27FC236}">
                <a16:creationId xmlns:a16="http://schemas.microsoft.com/office/drawing/2014/main" id="{79546D15-092D-547D-CFD2-18AFCA12C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905000"/>
            <a:ext cx="8229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Individuelle Perspektive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gesellschaftliche</a:t>
            </a:r>
            <a:r>
              <a:rPr lang="de-DE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Verpflichtung</a:t>
            </a:r>
            <a:endParaRPr lang="de-DE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familiäre Vorsorge</a:t>
            </a:r>
            <a:endParaRPr lang="de-DE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eigene Sicherheit?</a:t>
            </a:r>
          </a:p>
        </p:txBody>
      </p:sp>
      <p:sp>
        <p:nvSpPr>
          <p:cNvPr id="2" name="Rechteck 9">
            <a:extLst>
              <a:ext uri="{FF2B5EF4-FFF2-40B4-BE49-F238E27FC236}">
                <a16:creationId xmlns:a16="http://schemas.microsoft.com/office/drawing/2014/main" id="{33B079C2-2246-2E76-E5A1-45245B102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101876"/>
            <a:ext cx="8229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Gesellschaftliche Perspektive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/>
              <a:t>Bewertungsmaßstäbe benötigt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/>
              <a:t>vermeintlich objektive Kriterien (Produktion, Arbeitsplätze, Effizienz)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/>
              <a:t>Gesellschaftliche Reaktionen: Neid, Hass, Ausschluss, Spaltung, Radikalisierung (Überblick: Ferreira et al, 2022, IWF, 2015)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/>
              <a:t>In welcher Gesellschaft wollen wir leben?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5AD6E3F-00AE-2620-5724-7DD95B0426F5}"/>
              </a:ext>
            </a:extLst>
          </p:cNvPr>
          <p:cNvSpPr txBox="1"/>
          <p:nvPr/>
        </p:nvSpPr>
        <p:spPr>
          <a:xfrm>
            <a:off x="609600" y="5020270"/>
            <a:ext cx="6945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Welche Rolle spielt die Erbschaftsteuer (oder andere Steuern)?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185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075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7772400" y="6553200"/>
            <a:ext cx="1333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Klaus Wälde</a:t>
            </a:r>
          </a:p>
        </p:txBody>
      </p:sp>
      <p:pic>
        <p:nvPicPr>
          <p:cNvPr id="3077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6">
            <a:extLst>
              <a:ext uri="{FF2B5EF4-FFF2-40B4-BE49-F238E27FC236}">
                <a16:creationId xmlns:a16="http://schemas.microsoft.com/office/drawing/2014/main" id="{EF437E1A-CA7C-49C2-9171-4841DBEB61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1661081"/>
            <a:ext cx="2880000" cy="153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29CCB2C5-DA95-FFA0-7518-EE87BB390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6553200"/>
            <a:ext cx="2784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Vermögen und Gerechtigkeit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36216CF-0F34-615C-1926-FD1533DD6DFA}"/>
              </a:ext>
            </a:extLst>
          </p:cNvPr>
          <p:cNvSpPr txBox="1"/>
          <p:nvPr/>
        </p:nvSpPr>
        <p:spPr>
          <a:xfrm>
            <a:off x="381000" y="1371600"/>
            <a:ext cx="5429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2) Wie gehen wir mit der Vermögensverteilung um?</a:t>
            </a:r>
          </a:p>
        </p:txBody>
      </p:sp>
      <p:sp>
        <p:nvSpPr>
          <p:cNvPr id="12" name="Rechteck 9">
            <a:extLst>
              <a:ext uri="{FF2B5EF4-FFF2-40B4-BE49-F238E27FC236}">
                <a16:creationId xmlns:a16="http://schemas.microsoft.com/office/drawing/2014/main" id="{79546D15-092D-547D-CFD2-18AFCA12C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209800"/>
            <a:ext cx="7620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ea typeface="Aptos" panose="020B0004020202020204" pitchFamily="34" charset="0"/>
                <a:cs typeface="Times New Roman" panose="02020603050405020304" pitchFamily="18" charset="0"/>
              </a:rPr>
              <a:t>Beispiel Familie Müller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gehört nach Vermögen zu den reichsten x% in der Gesellschaft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>
                <a:ea typeface="Aptos" panose="020B0004020202020204" pitchFamily="34" charset="0"/>
                <a:cs typeface="Times New Roman" panose="02020603050405020304" pitchFamily="18" charset="0"/>
              </a:rPr>
              <a:t>Familie ist arm, normal, reich, superreich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Wie bewerte ich dieses Vermögen?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785E102-3BCD-5D6F-7CCD-0C9AEEA19046}"/>
              </a:ext>
            </a:extLst>
          </p:cNvPr>
          <p:cNvSpPr txBox="1"/>
          <p:nvPr/>
        </p:nvSpPr>
        <p:spPr>
          <a:xfrm>
            <a:off x="990600" y="5802868"/>
            <a:ext cx="788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Ende jeder Wertediskussion: es gibt keine Letztbegründung (Apel, 1988)</a:t>
            </a:r>
          </a:p>
        </p:txBody>
      </p:sp>
      <p:sp>
        <p:nvSpPr>
          <p:cNvPr id="3" name="Rechteck 9">
            <a:extLst>
              <a:ext uri="{FF2B5EF4-FFF2-40B4-BE49-F238E27FC236}">
                <a16:creationId xmlns:a16="http://schemas.microsoft.com/office/drawing/2014/main" id="{2BD059E9-F6A7-5D88-45C1-9BC00141D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752600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dirty="0"/>
              <a:t>2.1) Individuelle Perspektive</a:t>
            </a:r>
          </a:p>
        </p:txBody>
      </p:sp>
      <p:sp>
        <p:nvSpPr>
          <p:cNvPr id="4" name="Rechteck 9">
            <a:extLst>
              <a:ext uri="{FF2B5EF4-FFF2-40B4-BE49-F238E27FC236}">
                <a16:creationId xmlns:a16="http://schemas.microsoft.com/office/drawing/2014/main" id="{7CD40967-DF3E-A5A7-3D58-33169C241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759875"/>
            <a:ext cx="7620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ea typeface="Aptos" panose="020B0004020202020204" pitchFamily="34" charset="0"/>
                <a:cs typeface="Times New Roman" panose="02020603050405020304" pitchFamily="18" charset="0"/>
              </a:rPr>
              <a:t>Allgemeine Frage: was ist eine gute Handlung?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>
                <a:ea typeface="Aptos" panose="020B0004020202020204" pitchFamily="34" charset="0"/>
                <a:cs typeface="Times New Roman" panose="02020603050405020304" pitchFamily="18" charset="0"/>
              </a:rPr>
              <a:t>Konsequentialistische </a:t>
            </a:r>
            <a:r>
              <a:rPr lang="de-DE" dirty="0" err="1">
                <a:ea typeface="Aptos" panose="020B0004020202020204" pitchFamily="34" charset="0"/>
                <a:cs typeface="Times New Roman" panose="02020603050405020304" pitchFamily="18" charset="0"/>
              </a:rPr>
              <a:t>vs</a:t>
            </a:r>
            <a:r>
              <a:rPr lang="de-DE" dirty="0">
                <a:ea typeface="Aptos" panose="020B0004020202020204" pitchFamily="34" charset="0"/>
                <a:cs typeface="Times New Roman" panose="02020603050405020304" pitchFamily="18" charset="0"/>
              </a:rPr>
              <a:t> deontologische Sichtweise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>
                <a:ea typeface="Aptos" panose="020B0004020202020204" pitchFamily="34" charset="0"/>
                <a:cs typeface="Times New Roman" panose="02020603050405020304" pitchFamily="18" charset="0"/>
              </a:rPr>
              <a:t>Gut ist, was „hinten rauskommt“ vs. was Regeln folgt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>
                <a:ea typeface="Aptos" panose="020B0004020202020204" pitchFamily="34" charset="0"/>
                <a:cs typeface="Times New Roman" panose="02020603050405020304" pitchFamily="18" charset="0"/>
              </a:rPr>
              <a:t>Wer ist betroffen? Ich, meine Familie, mein Dorf, Land, die Welt?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>
                <a:ea typeface="Aptos" panose="020B0004020202020204" pitchFamily="34" charset="0"/>
                <a:cs typeface="Times New Roman" panose="02020603050405020304" pitchFamily="18" charset="0"/>
              </a:rPr>
              <a:t>Emotionale Aspekte: Angst (Sicherheit), Stolz, Überhöhung …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>
                <a:ea typeface="Aptos" panose="020B0004020202020204" pitchFamily="34" charset="0"/>
                <a:cs typeface="Times New Roman" panose="02020603050405020304" pitchFamily="18" charset="0"/>
              </a:rPr>
              <a:t>Sozialer Vergleich (</a:t>
            </a:r>
            <a:r>
              <a:rPr lang="de-DE" dirty="0" err="1"/>
              <a:t>Hvidberg</a:t>
            </a:r>
            <a:r>
              <a:rPr lang="de-DE" dirty="0"/>
              <a:t> et al 2023)</a:t>
            </a:r>
            <a:endParaRPr lang="de-DE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7BDC22-0561-034D-3C79-40F9565866DA}"/>
              </a:ext>
            </a:extLst>
          </p:cNvPr>
          <p:cNvSpPr txBox="1"/>
          <p:nvPr/>
        </p:nvSpPr>
        <p:spPr>
          <a:xfrm>
            <a:off x="990600" y="3544669"/>
            <a:ext cx="7128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ea typeface="Aptos" panose="020B0004020202020204" pitchFamily="34" charset="0"/>
                <a:cs typeface="Times New Roman" panose="02020603050405020304" pitchFamily="18" charset="0"/>
              </a:rPr>
              <a:t>Selbe Fragestellung bei </a:t>
            </a:r>
            <a:r>
              <a:rPr lang="de-DE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Eink</a:t>
            </a:r>
            <a:r>
              <a:rPr lang="de-DE" dirty="0">
                <a:ea typeface="Aptos" panose="020B0004020202020204" pitchFamily="34" charset="0"/>
                <a:cs typeface="Times New Roman" panose="02020603050405020304" pitchFamily="18" charset="0"/>
              </a:rPr>
              <a:t>ommen (Monat, Jahr, Leben) und IQ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12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075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7772400" y="6553200"/>
            <a:ext cx="1333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Klaus Wälde</a:t>
            </a:r>
          </a:p>
        </p:txBody>
      </p:sp>
      <p:pic>
        <p:nvPicPr>
          <p:cNvPr id="3077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6">
            <a:extLst>
              <a:ext uri="{FF2B5EF4-FFF2-40B4-BE49-F238E27FC236}">
                <a16:creationId xmlns:a16="http://schemas.microsoft.com/office/drawing/2014/main" id="{EF437E1A-CA7C-49C2-9171-4841DBEB61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1661081"/>
            <a:ext cx="2880000" cy="153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29CCB2C5-DA95-FFA0-7518-EE87BB390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6553200"/>
            <a:ext cx="2784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Vermögen und Gerechtigkeit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36216CF-0F34-615C-1926-FD1533DD6DFA}"/>
              </a:ext>
            </a:extLst>
          </p:cNvPr>
          <p:cNvSpPr txBox="1"/>
          <p:nvPr/>
        </p:nvSpPr>
        <p:spPr>
          <a:xfrm>
            <a:off x="381000" y="1371600"/>
            <a:ext cx="5429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2) Wie gehen wir mit der Vermögensverteilung um?</a:t>
            </a:r>
          </a:p>
        </p:txBody>
      </p:sp>
      <p:sp>
        <p:nvSpPr>
          <p:cNvPr id="12" name="Rechteck 9">
            <a:extLst>
              <a:ext uri="{FF2B5EF4-FFF2-40B4-BE49-F238E27FC236}">
                <a16:creationId xmlns:a16="http://schemas.microsoft.com/office/drawing/2014/main" id="{79546D15-092D-547D-CFD2-18AFCA12C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209800"/>
            <a:ext cx="7620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 welcher Gesellschaft wollen wir leben?</a:t>
            </a:r>
          </a:p>
        </p:txBody>
      </p:sp>
      <p:sp>
        <p:nvSpPr>
          <p:cNvPr id="2" name="Rechteck 9">
            <a:extLst>
              <a:ext uri="{FF2B5EF4-FFF2-40B4-BE49-F238E27FC236}">
                <a16:creationId xmlns:a16="http://schemas.microsoft.com/office/drawing/2014/main" id="{1CDC6032-952D-5F1E-BD2E-26AE11174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527" y="2637472"/>
            <a:ext cx="692727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Gesellschaft verlangt nach Regeln</a:t>
            </a:r>
            <a:br>
              <a:rPr lang="de-DE" dirty="0"/>
            </a:br>
            <a:r>
              <a:rPr lang="de-DE" dirty="0"/>
              <a:t>(auf die sich fast alle einigen können)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Verhandlung von Werten, danach Umsetzung </a:t>
            </a:r>
            <a:br>
              <a:rPr lang="de-DE" dirty="0"/>
            </a:br>
            <a:r>
              <a:rPr lang="de-DE" dirty="0"/>
              <a:t>(z.B. in Grundgesetz oder Verfassung)</a:t>
            </a:r>
          </a:p>
        </p:txBody>
      </p:sp>
      <p:sp>
        <p:nvSpPr>
          <p:cNvPr id="4" name="Rechteck 9">
            <a:extLst>
              <a:ext uri="{FF2B5EF4-FFF2-40B4-BE49-F238E27FC236}">
                <a16:creationId xmlns:a16="http://schemas.microsoft.com/office/drawing/2014/main" id="{D7910A34-762D-F117-A3FF-D1DAD597F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752600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dirty="0"/>
              <a:t>2.2) Gesellschaftliche Perspektive</a:t>
            </a:r>
          </a:p>
        </p:txBody>
      </p:sp>
    </p:spTree>
    <p:extLst>
      <p:ext uri="{BB962C8B-B14F-4D97-AF65-F5344CB8AC3E}">
        <p14:creationId xmlns:p14="http://schemas.microsoft.com/office/powerpoint/2010/main" val="416681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075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7772400" y="6553200"/>
            <a:ext cx="1333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Klaus Wälde</a:t>
            </a:r>
          </a:p>
        </p:txBody>
      </p:sp>
      <p:pic>
        <p:nvPicPr>
          <p:cNvPr id="3077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6">
            <a:extLst>
              <a:ext uri="{FF2B5EF4-FFF2-40B4-BE49-F238E27FC236}">
                <a16:creationId xmlns:a16="http://schemas.microsoft.com/office/drawing/2014/main" id="{EF437E1A-CA7C-49C2-9171-4841DBEB61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1661081"/>
            <a:ext cx="2880000" cy="153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29CCB2C5-DA95-FFA0-7518-EE87BB390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6553200"/>
            <a:ext cx="2784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Vermögen und Gerechtigkeit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36216CF-0F34-615C-1926-FD1533DD6DFA}"/>
              </a:ext>
            </a:extLst>
          </p:cNvPr>
          <p:cNvSpPr txBox="1"/>
          <p:nvPr/>
        </p:nvSpPr>
        <p:spPr>
          <a:xfrm>
            <a:off x="381000" y="1371600"/>
            <a:ext cx="5429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2) Wie gehen wir mit der Vermögensverteilung um?</a:t>
            </a:r>
          </a:p>
        </p:txBody>
      </p:sp>
      <p:sp>
        <p:nvSpPr>
          <p:cNvPr id="3" name="Rechteck 9">
            <a:extLst>
              <a:ext uri="{FF2B5EF4-FFF2-40B4-BE49-F238E27FC236}">
                <a16:creationId xmlns:a16="http://schemas.microsoft.com/office/drawing/2014/main" id="{B06E61FD-9D50-2F51-C693-92AD6BA3F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200" y="2133600"/>
            <a:ext cx="7833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Werte bergen Konflikte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/>
              <a:t>Freiheit vs. Gleichheit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/>
              <a:t>Leistungsanreize </a:t>
            </a:r>
            <a:r>
              <a:rPr lang="de-DE" dirty="0" err="1"/>
              <a:t>vs</a:t>
            </a:r>
            <a:r>
              <a:rPr lang="de-DE" dirty="0"/>
              <a:t> Gerechtigkeit (Versicherungsleistung)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/>
              <a:t>Gleichheit und/ oder Effizienz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188FAE7-747B-C2EE-69C2-9F97680467D0}"/>
              </a:ext>
            </a:extLst>
          </p:cNvPr>
          <p:cNvSpPr txBox="1"/>
          <p:nvPr/>
        </p:nvSpPr>
        <p:spPr>
          <a:xfrm>
            <a:off x="1014008" y="4944070"/>
            <a:ext cx="63338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Masterarbeit oder Promotion gefällig?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/>
              <a:t>Immanuel Kant und John Rawls (‚A </a:t>
            </a:r>
            <a:r>
              <a:rPr lang="de-DE" dirty="0" err="1"/>
              <a:t>theory</a:t>
            </a:r>
            <a:r>
              <a:rPr lang="de-DE" dirty="0"/>
              <a:t> of </a:t>
            </a:r>
            <a:r>
              <a:rPr lang="de-DE" dirty="0" err="1"/>
              <a:t>justice</a:t>
            </a:r>
            <a:r>
              <a:rPr lang="de-DE" dirty="0"/>
              <a:t>‘)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 err="1"/>
              <a:t>Kymlicka</a:t>
            </a:r>
            <a:r>
              <a:rPr lang="de-DE" dirty="0"/>
              <a:t> (2001), Roemer (2000)</a:t>
            </a:r>
          </a:p>
        </p:txBody>
      </p:sp>
      <p:sp>
        <p:nvSpPr>
          <p:cNvPr id="6" name="Rechteck 9">
            <a:extLst>
              <a:ext uri="{FF2B5EF4-FFF2-40B4-BE49-F238E27FC236}">
                <a16:creationId xmlns:a16="http://schemas.microsoft.com/office/drawing/2014/main" id="{85AE6FEA-A08C-8F3D-3E12-916D2EE64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752600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dirty="0"/>
              <a:t>2.2) Gesellschaftliche Perspektive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E48B414-44CD-06ED-8169-85A6767BC7CC}"/>
              </a:ext>
            </a:extLst>
          </p:cNvPr>
          <p:cNvSpPr txBox="1"/>
          <p:nvPr/>
        </p:nvSpPr>
        <p:spPr>
          <a:xfrm>
            <a:off x="997679" y="3475672"/>
            <a:ext cx="69878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Was ist Gerechtigkeit? Eine Form von Gleichheit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 err="1"/>
              <a:t>Equality</a:t>
            </a:r>
            <a:r>
              <a:rPr lang="de-DE" dirty="0"/>
              <a:t> of </a:t>
            </a:r>
            <a:r>
              <a:rPr lang="de-DE" dirty="0" err="1"/>
              <a:t>what</a:t>
            </a:r>
            <a:r>
              <a:rPr lang="de-DE" dirty="0"/>
              <a:t>? (Sen, 1978)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/>
              <a:t>Chancen, Einkommen, Auskommen (Konsum oder Nutzen)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/>
              <a:t>Hohe Ungleichheit verletzt auch das schwächste Kriterium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445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075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7772400" y="6553200"/>
            <a:ext cx="1333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Klaus Wälde</a:t>
            </a:r>
          </a:p>
        </p:txBody>
      </p:sp>
      <p:pic>
        <p:nvPicPr>
          <p:cNvPr id="3077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6">
            <a:extLst>
              <a:ext uri="{FF2B5EF4-FFF2-40B4-BE49-F238E27FC236}">
                <a16:creationId xmlns:a16="http://schemas.microsoft.com/office/drawing/2014/main" id="{EF437E1A-CA7C-49C2-9171-4841DBEB61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1661081"/>
            <a:ext cx="2880000" cy="153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29CCB2C5-DA95-FFA0-7518-EE87BB390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6553200"/>
            <a:ext cx="2784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Vermögen und Gerechtigkeit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36216CF-0F34-615C-1926-FD1533DD6DFA}"/>
              </a:ext>
            </a:extLst>
          </p:cNvPr>
          <p:cNvSpPr txBox="1"/>
          <p:nvPr/>
        </p:nvSpPr>
        <p:spPr>
          <a:xfrm>
            <a:off x="381000" y="1371600"/>
            <a:ext cx="5429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2) Wie gehen wir mit der Vermögensverteilung um?</a:t>
            </a:r>
          </a:p>
        </p:txBody>
      </p:sp>
      <p:sp>
        <p:nvSpPr>
          <p:cNvPr id="2" name="Rechteck 9">
            <a:extLst>
              <a:ext uri="{FF2B5EF4-FFF2-40B4-BE49-F238E27FC236}">
                <a16:creationId xmlns:a16="http://schemas.microsoft.com/office/drawing/2014/main" id="{D70202E4-E4C2-852E-2C5D-2DD5BA1FB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438400"/>
            <a:ext cx="7620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nun rein positiver Ansatz (</a:t>
            </a:r>
            <a:r>
              <a:rPr lang="de-DE" dirty="0" err="1"/>
              <a:t>vs</a:t>
            </a:r>
            <a:r>
              <a:rPr lang="de-DE" dirty="0"/>
              <a:t> normativ)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andere Steuern (Lohnsteuer, Kapitalertragssteuer, Mehrwertsteuer </a:t>
            </a:r>
            <a:r>
              <a:rPr lang="de-DE" dirty="0" err="1"/>
              <a:t>etc</a:t>
            </a:r>
            <a:r>
              <a:rPr lang="de-DE" dirty="0"/>
              <a:t>) ebenfalls (indirekt) wichtig</a:t>
            </a:r>
          </a:p>
        </p:txBody>
      </p:sp>
      <p:sp>
        <p:nvSpPr>
          <p:cNvPr id="3" name="Rechteck 9">
            <a:extLst>
              <a:ext uri="{FF2B5EF4-FFF2-40B4-BE49-F238E27FC236}">
                <a16:creationId xmlns:a16="http://schemas.microsoft.com/office/drawing/2014/main" id="{A35962CD-CB78-2781-2416-08BE4C54E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752600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dirty="0"/>
              <a:t>2.3) Welche Rolle spielt die Erbschaftsteuer (oder andere Steuern)?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8B6D069-66D7-FC78-63FC-5114539CC048}"/>
              </a:ext>
            </a:extLst>
          </p:cNvPr>
          <p:cNvSpPr txBox="1"/>
          <p:nvPr/>
        </p:nvSpPr>
        <p:spPr>
          <a:xfrm>
            <a:off x="840467" y="3808274"/>
            <a:ext cx="88804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Steuer bei Transfers zwischen Generationen einfach dargestellt</a:t>
            </a:r>
          </a:p>
          <a:p>
            <a:pPr lvl="1"/>
            <a:r>
              <a:rPr lang="de-DE" dirty="0"/>
              <a:t>a) Erbschaft, Schenkung, Stiftung</a:t>
            </a:r>
          </a:p>
          <a:p>
            <a:pPr lvl="1"/>
            <a:r>
              <a:rPr lang="de-DE" dirty="0"/>
              <a:t>b) Freibetrag alle 10 Jahre, Transfer darüber wird besteuert </a:t>
            </a:r>
          </a:p>
          <a:p>
            <a:pPr lvl="1"/>
            <a:r>
              <a:rPr lang="de-DE" dirty="0"/>
              <a:t>c) Sonderbehandlung von Firmenvermögen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745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Zahl, Schrift enthält.&#10;&#10;Automatisch generierte Beschreibung">
            <a:extLst>
              <a:ext uri="{FF2B5EF4-FFF2-40B4-BE49-F238E27FC236}">
                <a16:creationId xmlns:a16="http://schemas.microsoft.com/office/drawing/2014/main" id="{339D3F51-DBD5-2606-3D8A-356449790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00990"/>
            <a:ext cx="6705600" cy="4882904"/>
          </a:xfrm>
          <a:prstGeom prst="rect">
            <a:avLst/>
          </a:prstGeom>
        </p:spPr>
      </p:pic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075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7772400" y="6553200"/>
            <a:ext cx="1333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Klaus Wälde</a:t>
            </a:r>
          </a:p>
        </p:txBody>
      </p:sp>
      <p:pic>
        <p:nvPicPr>
          <p:cNvPr id="3077" name="Picture 5" descr="GSME-Logo_rot_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6">
            <a:extLst>
              <a:ext uri="{FF2B5EF4-FFF2-40B4-BE49-F238E27FC236}">
                <a16:creationId xmlns:a16="http://schemas.microsoft.com/office/drawing/2014/main" id="{EF437E1A-CA7C-49C2-9171-4841DBEB61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1661081"/>
            <a:ext cx="2880000" cy="153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29CCB2C5-DA95-FFA0-7518-EE87BB390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6553200"/>
            <a:ext cx="2784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Vermögen und Gerechtigkeit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36216CF-0F34-615C-1926-FD1533DD6DFA}"/>
              </a:ext>
            </a:extLst>
          </p:cNvPr>
          <p:cNvSpPr txBox="1"/>
          <p:nvPr/>
        </p:nvSpPr>
        <p:spPr>
          <a:xfrm>
            <a:off x="381000" y="1371600"/>
            <a:ext cx="5429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2) Wie gehen wir mit der Vermögensverteilung um?</a:t>
            </a:r>
          </a:p>
        </p:txBody>
      </p:sp>
      <p:sp>
        <p:nvSpPr>
          <p:cNvPr id="4" name="Rechteck 9">
            <a:extLst>
              <a:ext uri="{FF2B5EF4-FFF2-40B4-BE49-F238E27FC236}">
                <a16:creationId xmlns:a16="http://schemas.microsoft.com/office/drawing/2014/main" id="{8E250695-B58B-3F39-9F3D-73FF46DA4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752600"/>
            <a:ext cx="822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dirty="0"/>
              <a:t>2.3) Welche Rolle spielt die Erbschaftsteuer (oder andere Steuern)?</a:t>
            </a:r>
            <a:br>
              <a:rPr lang="de-DE" dirty="0"/>
            </a:br>
            <a:r>
              <a:rPr lang="de-DE" dirty="0"/>
              <a:t>   a) Erbschaft, Schenkung, Stiftung</a:t>
            </a:r>
          </a:p>
        </p:txBody>
      </p:sp>
    </p:spTree>
    <p:extLst>
      <p:ext uri="{BB962C8B-B14F-4D97-AF65-F5344CB8AC3E}">
        <p14:creationId xmlns:p14="http://schemas.microsoft.com/office/powerpoint/2010/main" val="197568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075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7772400" y="6553200"/>
            <a:ext cx="1333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Klaus Wälde</a:t>
            </a:r>
          </a:p>
        </p:txBody>
      </p:sp>
      <p:pic>
        <p:nvPicPr>
          <p:cNvPr id="3077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6">
            <a:extLst>
              <a:ext uri="{FF2B5EF4-FFF2-40B4-BE49-F238E27FC236}">
                <a16:creationId xmlns:a16="http://schemas.microsoft.com/office/drawing/2014/main" id="{EF437E1A-CA7C-49C2-9171-4841DBEB61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1661081"/>
            <a:ext cx="2880000" cy="153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29CCB2C5-DA95-FFA0-7518-EE87BB390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6553200"/>
            <a:ext cx="2784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Vermögen und Gerechtigkeit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36216CF-0F34-615C-1926-FD1533DD6DFA}"/>
              </a:ext>
            </a:extLst>
          </p:cNvPr>
          <p:cNvSpPr txBox="1"/>
          <p:nvPr/>
        </p:nvSpPr>
        <p:spPr>
          <a:xfrm>
            <a:off x="381000" y="1371600"/>
            <a:ext cx="5429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2) Wie gehen wir mit der Vermögensverteilung um?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1DA400B-4714-82D9-A73D-D986301C5E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29" y="1981200"/>
            <a:ext cx="9105900" cy="450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149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075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7772400" y="6553200"/>
            <a:ext cx="1333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Klaus Wälde</a:t>
            </a:r>
          </a:p>
        </p:txBody>
      </p:sp>
      <p:pic>
        <p:nvPicPr>
          <p:cNvPr id="3077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6">
            <a:extLst>
              <a:ext uri="{FF2B5EF4-FFF2-40B4-BE49-F238E27FC236}">
                <a16:creationId xmlns:a16="http://schemas.microsoft.com/office/drawing/2014/main" id="{EF437E1A-CA7C-49C2-9171-4841DBEB61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1661081"/>
            <a:ext cx="2880000" cy="153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29CCB2C5-DA95-FFA0-7518-EE87BB390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6553200"/>
            <a:ext cx="2784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Vermögen und Gerechtigkeit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36216CF-0F34-615C-1926-FD1533DD6DFA}"/>
              </a:ext>
            </a:extLst>
          </p:cNvPr>
          <p:cNvSpPr txBox="1"/>
          <p:nvPr/>
        </p:nvSpPr>
        <p:spPr>
          <a:xfrm>
            <a:off x="381000" y="1371600"/>
            <a:ext cx="5429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2) Wie gehen wir mit der Vermögensverteilung um?</a:t>
            </a:r>
          </a:p>
        </p:txBody>
      </p:sp>
      <p:sp>
        <p:nvSpPr>
          <p:cNvPr id="12" name="Rechteck 9">
            <a:extLst>
              <a:ext uri="{FF2B5EF4-FFF2-40B4-BE49-F238E27FC236}">
                <a16:creationId xmlns:a16="http://schemas.microsoft.com/office/drawing/2014/main" id="{79546D15-092D-547D-CFD2-18AFCA12C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057400"/>
            <a:ext cx="7620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de-DE" dirty="0"/>
              <a:t>b) Freibetrag alle 10 Jahre, Transfer oberhalb wird besteuert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C3D31E4-DDCE-6387-1F95-19956AFC88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2866" y="2667000"/>
            <a:ext cx="5003734" cy="894387"/>
          </a:xfrm>
          <a:prstGeom prst="rect">
            <a:avLst/>
          </a:prstGeom>
        </p:spPr>
      </p:pic>
      <p:sp>
        <p:nvSpPr>
          <p:cNvPr id="4" name="Rechteck 9">
            <a:extLst>
              <a:ext uri="{FF2B5EF4-FFF2-40B4-BE49-F238E27FC236}">
                <a16:creationId xmlns:a16="http://schemas.microsoft.com/office/drawing/2014/main" id="{AEEC60B8-B5EB-3B8B-2B9D-CE7CE8E4D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697069"/>
            <a:ext cx="788253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+mn-lt"/>
              </a:rPr>
              <a:t>Freibeträge bei unbeschränkter Steuerpflicht (Auszug)</a:t>
            </a:r>
            <a:br>
              <a:rPr lang="de-DE" dirty="0">
                <a:latin typeface="+mn-lt"/>
              </a:rPr>
            </a:br>
            <a:r>
              <a:rPr lang="de-DE" dirty="0">
                <a:latin typeface="+mn-lt"/>
              </a:rPr>
              <a:t>(§16 </a:t>
            </a:r>
            <a:r>
              <a:rPr lang="de-DE" i="0" u="none" strike="noStrike" baseline="0" dirty="0">
                <a:latin typeface="+mn-lt"/>
              </a:rPr>
              <a:t>Erbschaftsteuer- und </a:t>
            </a:r>
            <a:r>
              <a:rPr lang="de-DE" i="0" u="none" strike="noStrike" baseline="0" dirty="0" err="1">
                <a:latin typeface="+mn-lt"/>
              </a:rPr>
              <a:t>Schenkungsteuergesetz</a:t>
            </a:r>
            <a:r>
              <a:rPr lang="de-DE" i="0" u="none" strike="noStrike" baseline="0" dirty="0">
                <a:latin typeface="+mn-lt"/>
              </a:rPr>
              <a:t>, ErbStG)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i="0" u="none" strike="noStrike" baseline="0" dirty="0">
              <a:latin typeface="+mn-lt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>
                <a:latin typeface="+mn-lt"/>
              </a:rPr>
              <a:t>Ehegatten und Lebenspartner 500 000 Euro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>
                <a:latin typeface="+mn-lt"/>
              </a:rPr>
              <a:t>Kinder &lt;…&gt; 400 000 Euro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>
                <a:latin typeface="+mn-lt"/>
              </a:rPr>
              <a:t>Enkel &lt;…&gt; 200 000 (bis 400 000) Euro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>
                <a:latin typeface="+mn-lt"/>
              </a:rPr>
              <a:t>&lt;…&gt; Geschwister 20 000 Euro</a:t>
            </a:r>
          </a:p>
        </p:txBody>
      </p:sp>
      <p:sp>
        <p:nvSpPr>
          <p:cNvPr id="7" name="Rechteck 9">
            <a:extLst>
              <a:ext uri="{FF2B5EF4-FFF2-40B4-BE49-F238E27FC236}">
                <a16:creationId xmlns:a16="http://schemas.microsoft.com/office/drawing/2014/main" id="{B64FC598-DA96-C91B-6B7A-F0D890B2A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752600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dirty="0"/>
              <a:t>2.3) Welche Rolle spielt die Erbschaftsteuer (oder andere Steuern)?</a:t>
            </a:r>
          </a:p>
        </p:txBody>
      </p:sp>
    </p:spTree>
    <p:extLst>
      <p:ext uri="{BB962C8B-B14F-4D97-AF65-F5344CB8AC3E}">
        <p14:creationId xmlns:p14="http://schemas.microsoft.com/office/powerpoint/2010/main" val="40666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D0BB4A8-EB32-9329-10C9-671982F46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780393"/>
            <a:ext cx="7895386" cy="2849007"/>
          </a:xfrm>
          <a:prstGeom prst="rect">
            <a:avLst/>
          </a:prstGeom>
        </p:spPr>
      </p:pic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075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7772400" y="6553200"/>
            <a:ext cx="1333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Klaus Wälde</a:t>
            </a:r>
          </a:p>
        </p:txBody>
      </p:sp>
      <p:pic>
        <p:nvPicPr>
          <p:cNvPr id="3077" name="Picture 5" descr="GSME-Logo_rot_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6">
            <a:extLst>
              <a:ext uri="{FF2B5EF4-FFF2-40B4-BE49-F238E27FC236}">
                <a16:creationId xmlns:a16="http://schemas.microsoft.com/office/drawing/2014/main" id="{EF437E1A-CA7C-49C2-9171-4841DBEB61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1661081"/>
            <a:ext cx="2880000" cy="153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29CCB2C5-DA95-FFA0-7518-EE87BB390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6553200"/>
            <a:ext cx="2784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Vermögen und Gerechtigkeit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36216CF-0F34-615C-1926-FD1533DD6DFA}"/>
              </a:ext>
            </a:extLst>
          </p:cNvPr>
          <p:cNvSpPr txBox="1"/>
          <p:nvPr/>
        </p:nvSpPr>
        <p:spPr>
          <a:xfrm>
            <a:off x="381000" y="1371600"/>
            <a:ext cx="5429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2) Wie gehen wir mit der Vermögensverteilung um?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C3D31E4-DDCE-6387-1F95-19956AFC88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5266" y="2590800"/>
            <a:ext cx="5003734" cy="894387"/>
          </a:xfrm>
          <a:prstGeom prst="rect">
            <a:avLst/>
          </a:prstGeom>
        </p:spPr>
      </p:pic>
      <p:sp>
        <p:nvSpPr>
          <p:cNvPr id="4" name="Rechteck 9">
            <a:extLst>
              <a:ext uri="{FF2B5EF4-FFF2-40B4-BE49-F238E27FC236}">
                <a16:creationId xmlns:a16="http://schemas.microsoft.com/office/drawing/2014/main" id="{AEEC60B8-B5EB-3B8B-2B9D-CE7CE8E4D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429000"/>
            <a:ext cx="78825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>
                <a:latin typeface="+mn-lt"/>
              </a:rPr>
              <a:t>Steuersätze (§19 </a:t>
            </a:r>
            <a:r>
              <a:rPr lang="de-DE" i="0" u="none" strike="noStrike" baseline="0" dirty="0">
                <a:latin typeface="+mn-lt"/>
              </a:rPr>
              <a:t>ErbStG)</a:t>
            </a:r>
            <a:endParaRPr lang="de-DE" dirty="0">
              <a:latin typeface="+mn-lt"/>
            </a:endParaRPr>
          </a:p>
        </p:txBody>
      </p:sp>
      <p:sp>
        <p:nvSpPr>
          <p:cNvPr id="8" name="Rechteck 9">
            <a:extLst>
              <a:ext uri="{FF2B5EF4-FFF2-40B4-BE49-F238E27FC236}">
                <a16:creationId xmlns:a16="http://schemas.microsoft.com/office/drawing/2014/main" id="{D5F1096D-79B2-D14B-F68F-484966362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057400"/>
            <a:ext cx="7620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de-DE" dirty="0"/>
              <a:t>b) Freibetrag alle 10 Jahre, Transfer oberhalb wird besteuert</a:t>
            </a:r>
          </a:p>
        </p:txBody>
      </p:sp>
      <p:sp>
        <p:nvSpPr>
          <p:cNvPr id="9" name="Rechteck 9">
            <a:extLst>
              <a:ext uri="{FF2B5EF4-FFF2-40B4-BE49-F238E27FC236}">
                <a16:creationId xmlns:a16="http://schemas.microsoft.com/office/drawing/2014/main" id="{FEA10623-FA6B-1C74-3618-C03A133B8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752600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dirty="0"/>
              <a:t>2.3) Welche Rolle spielt die Erbschaftsteuer (oder andere Steuern)?</a:t>
            </a:r>
          </a:p>
        </p:txBody>
      </p:sp>
    </p:spTree>
    <p:extLst>
      <p:ext uri="{BB962C8B-B14F-4D97-AF65-F5344CB8AC3E}">
        <p14:creationId xmlns:p14="http://schemas.microsoft.com/office/powerpoint/2010/main" val="38435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075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7772400" y="6553200"/>
            <a:ext cx="1333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Klaus Wälde</a:t>
            </a:r>
          </a:p>
        </p:txBody>
      </p:sp>
      <p:pic>
        <p:nvPicPr>
          <p:cNvPr id="3077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Rechteck 9"/>
          <p:cNvSpPr>
            <a:spLocks noChangeArrowheads="1"/>
          </p:cNvSpPr>
          <p:nvPr/>
        </p:nvSpPr>
        <p:spPr bwMode="auto">
          <a:xfrm>
            <a:off x="685800" y="2339876"/>
            <a:ext cx="8229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Aktuelle</a:t>
            </a:r>
            <a:r>
              <a:rPr lang="en-US" dirty="0"/>
              <a:t> </a:t>
            </a:r>
            <a:r>
              <a:rPr lang="en-US" dirty="0" err="1"/>
              <a:t>Referenzen</a:t>
            </a:r>
            <a:br>
              <a:rPr lang="en-US" dirty="0"/>
            </a:br>
            <a:endParaRPr lang="en-US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>
                <a:latin typeface="+mn-lt"/>
              </a:rPr>
              <a:t>Albers, Bartels, </a:t>
            </a:r>
            <a:r>
              <a:rPr lang="de-DE" dirty="0" err="1">
                <a:latin typeface="+mn-lt"/>
              </a:rPr>
              <a:t>Schularick</a:t>
            </a:r>
            <a:r>
              <a:rPr lang="de-DE" dirty="0">
                <a:latin typeface="+mn-lt"/>
              </a:rPr>
              <a:t>, 2022, </a:t>
            </a:r>
            <a:r>
              <a:rPr lang="en-US" dirty="0">
                <a:latin typeface="+mn-lt"/>
              </a:rPr>
              <a:t>Wealth and Its Distribution in Germany, 1895-2018. Discussion Paper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+mn-lt"/>
              </a:rPr>
              <a:t>Deutsche Bundesbank, 2023 (April), </a:t>
            </a:r>
            <a:r>
              <a:rPr lang="de-DE" i="0" u="none" strike="noStrike" baseline="0" dirty="0">
                <a:latin typeface="+mn-lt"/>
              </a:rPr>
              <a:t>Vermögen und Finanzen privater Haushalte in Deutschland: Ergebnisse der Vermögensbefragung 2021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>
                <a:latin typeface="+mn-lt"/>
              </a:rPr>
              <a:t>Schroeder et al, 2020, </a:t>
            </a:r>
            <a:r>
              <a:rPr lang="de-DE" i="0" u="none" strike="noStrike" baseline="0" dirty="0">
                <a:latin typeface="+mn-lt"/>
              </a:rPr>
              <a:t>MillionärInnen unter dem Mikroskop, Wochenbericht 29, DIW Berlin</a:t>
            </a:r>
            <a:endParaRPr lang="en-US" dirty="0">
              <a:latin typeface="+mn-lt"/>
            </a:endParaRPr>
          </a:p>
        </p:txBody>
      </p:sp>
      <p:sp>
        <p:nvSpPr>
          <p:cNvPr id="16" name="Line 6">
            <a:extLst>
              <a:ext uri="{FF2B5EF4-FFF2-40B4-BE49-F238E27FC236}">
                <a16:creationId xmlns:a16="http://schemas.microsoft.com/office/drawing/2014/main" id="{EF437E1A-CA7C-49C2-9171-4841DBEB61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85800" y="1676400"/>
            <a:ext cx="1990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722354D-636C-4493-A768-7939E0693FF4}"/>
              </a:ext>
            </a:extLst>
          </p:cNvPr>
          <p:cNvSpPr txBox="1"/>
          <p:nvPr/>
        </p:nvSpPr>
        <p:spPr>
          <a:xfrm>
            <a:off x="132715" y="1394936"/>
            <a:ext cx="6353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1) Wie schaut die Vermögensverteilung in Deutschland aus?</a:t>
            </a:r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29CCB2C5-DA95-FFA0-7518-EE87BB390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6553200"/>
            <a:ext cx="2784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Vermögen und Gerechtigkeit</a:t>
            </a:r>
          </a:p>
        </p:txBody>
      </p:sp>
    </p:spTree>
    <p:extLst>
      <p:ext uri="{BB962C8B-B14F-4D97-AF65-F5344CB8AC3E}">
        <p14:creationId xmlns:p14="http://schemas.microsoft.com/office/powerpoint/2010/main" val="164578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075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7772400" y="6553200"/>
            <a:ext cx="1333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Klaus Wälde</a:t>
            </a:r>
          </a:p>
        </p:txBody>
      </p:sp>
      <p:pic>
        <p:nvPicPr>
          <p:cNvPr id="3077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6">
            <a:extLst>
              <a:ext uri="{FF2B5EF4-FFF2-40B4-BE49-F238E27FC236}">
                <a16:creationId xmlns:a16="http://schemas.microsoft.com/office/drawing/2014/main" id="{EF437E1A-CA7C-49C2-9171-4841DBEB61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1661081"/>
            <a:ext cx="2880000" cy="153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29CCB2C5-DA95-FFA0-7518-EE87BB390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6553200"/>
            <a:ext cx="2784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Vermögen und Gerechtigkeit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36216CF-0F34-615C-1926-FD1533DD6DFA}"/>
              </a:ext>
            </a:extLst>
          </p:cNvPr>
          <p:cNvSpPr txBox="1"/>
          <p:nvPr/>
        </p:nvSpPr>
        <p:spPr>
          <a:xfrm>
            <a:off x="381000" y="1371600"/>
            <a:ext cx="5429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2) Wie gehen wir mit der Vermögensverteilung um?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F5FE333-A18D-F0AF-10EA-7CC8B9474F59}"/>
              </a:ext>
            </a:extLst>
          </p:cNvPr>
          <p:cNvSpPr txBox="1"/>
          <p:nvPr/>
        </p:nvSpPr>
        <p:spPr>
          <a:xfrm>
            <a:off x="838200" y="2590800"/>
            <a:ext cx="79454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Grundlage § 13ff ErbStG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/>
              <a:t>§ 13 Steuerbefreiung (u.a. Hausrat, Grundbesitz in </a:t>
            </a:r>
            <a:r>
              <a:rPr lang="de-DE" dirty="0" err="1"/>
              <a:t>öffentl</a:t>
            </a:r>
            <a:r>
              <a:rPr lang="de-DE" dirty="0"/>
              <a:t>. Interesse)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/>
              <a:t>§ 13a bis 13d Betriebsvermögen, begünstigtes Vermögen etc.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5D2F25B-9247-1795-0DB6-3ADD73F75CEE}"/>
              </a:ext>
            </a:extLst>
          </p:cNvPr>
          <p:cNvSpPr txBox="1"/>
          <p:nvPr/>
        </p:nvSpPr>
        <p:spPr>
          <a:xfrm>
            <a:off x="836943" y="3600271"/>
            <a:ext cx="75777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Große Frage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/>
              <a:t>Sind Steuerbefreiungen angemessen?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/>
              <a:t>Bewertungsmaßstab?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/>
              <a:t>Sicht der Erben, der Nichterben, der Wirtschaft, der Gesellschaft?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CFFB55F-8792-E1C3-1F54-56E15488946B}"/>
              </a:ext>
            </a:extLst>
          </p:cNvPr>
          <p:cNvSpPr txBox="1"/>
          <p:nvPr/>
        </p:nvSpPr>
        <p:spPr>
          <a:xfrm>
            <a:off x="838200" y="4895671"/>
            <a:ext cx="74110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Ein paar Fakten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/>
              <a:t>besteuert wird nicht der Betrieb, sondern die Erben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/>
              <a:t>Kinder von Unternehmern sind nicht die besseren Unternehmer</a:t>
            </a:r>
          </a:p>
        </p:txBody>
      </p:sp>
      <p:sp>
        <p:nvSpPr>
          <p:cNvPr id="6" name="Rechteck 9">
            <a:extLst>
              <a:ext uri="{FF2B5EF4-FFF2-40B4-BE49-F238E27FC236}">
                <a16:creationId xmlns:a16="http://schemas.microsoft.com/office/drawing/2014/main" id="{8D401CF8-90AC-C20F-BB7D-B4A05C4FC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057400"/>
            <a:ext cx="7620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de-DE" dirty="0"/>
              <a:t>c) Sonderbehandlung von Firmenvermögen</a:t>
            </a:r>
          </a:p>
        </p:txBody>
      </p:sp>
      <p:sp>
        <p:nvSpPr>
          <p:cNvPr id="7" name="Rechteck 9">
            <a:extLst>
              <a:ext uri="{FF2B5EF4-FFF2-40B4-BE49-F238E27FC236}">
                <a16:creationId xmlns:a16="http://schemas.microsoft.com/office/drawing/2014/main" id="{5973B4C3-246A-1E97-0822-59C428916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752600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dirty="0"/>
              <a:t>2.3) Welche Rolle spielt die Erbschaftsteuer (oder andere Steuern)?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E0D970B-B5E2-7BD9-021D-44562AC4727F}"/>
              </a:ext>
            </a:extLst>
          </p:cNvPr>
          <p:cNvSpPr txBox="1"/>
          <p:nvPr/>
        </p:nvSpPr>
        <p:spPr>
          <a:xfrm>
            <a:off x="8424446" y="5144869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902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075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7772400" y="6553200"/>
            <a:ext cx="1333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Klaus Wälde</a:t>
            </a:r>
          </a:p>
        </p:txBody>
      </p:sp>
      <p:pic>
        <p:nvPicPr>
          <p:cNvPr id="3077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6">
            <a:extLst>
              <a:ext uri="{FF2B5EF4-FFF2-40B4-BE49-F238E27FC236}">
                <a16:creationId xmlns:a16="http://schemas.microsoft.com/office/drawing/2014/main" id="{EF437E1A-CA7C-49C2-9171-4841DBEB61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1661081"/>
            <a:ext cx="2880000" cy="153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29CCB2C5-DA95-FFA0-7518-EE87BB390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6553200"/>
            <a:ext cx="2784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Vermögen und Gerechtigkeit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36216CF-0F34-615C-1926-FD1533DD6DFA}"/>
              </a:ext>
            </a:extLst>
          </p:cNvPr>
          <p:cNvSpPr txBox="1"/>
          <p:nvPr/>
        </p:nvSpPr>
        <p:spPr>
          <a:xfrm>
            <a:off x="381000" y="1371600"/>
            <a:ext cx="5429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2) Wie gehen wir mit der Vermögensverteilung um?</a:t>
            </a:r>
          </a:p>
        </p:txBody>
      </p:sp>
      <p:sp>
        <p:nvSpPr>
          <p:cNvPr id="6" name="Rechteck 9">
            <a:extLst>
              <a:ext uri="{FF2B5EF4-FFF2-40B4-BE49-F238E27FC236}">
                <a16:creationId xmlns:a16="http://schemas.microsoft.com/office/drawing/2014/main" id="{274208E5-BF49-1E4C-B552-96939925C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590800"/>
            <a:ext cx="76200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Zu berücksi</a:t>
            </a:r>
            <a:r>
              <a:rPr lang="de-DE" dirty="0">
                <a:latin typeface="+mj-lt"/>
              </a:rPr>
              <a:t>chtigende Literatur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>
                <a:latin typeface="+mj-lt"/>
              </a:rPr>
              <a:t>Vermögensverteilungen &amp; Erbschaftsteuer </a:t>
            </a:r>
            <a:br>
              <a:rPr lang="de-DE" dirty="0">
                <a:latin typeface="+mj-lt"/>
              </a:rPr>
            </a:br>
            <a:r>
              <a:rPr lang="de-DE" dirty="0">
                <a:latin typeface="+mj-lt"/>
              </a:rPr>
              <a:t>Wan und Zhu, 2017,  </a:t>
            </a:r>
            <a:r>
              <a:rPr lang="de-DE" dirty="0" err="1">
                <a:latin typeface="+mj-lt"/>
              </a:rPr>
              <a:t>DeNardi</a:t>
            </a:r>
            <a:r>
              <a:rPr lang="de-DE" dirty="0">
                <a:latin typeface="+mj-lt"/>
              </a:rPr>
              <a:t> and Fella, 2017, </a:t>
            </a:r>
            <a:r>
              <a:rPr lang="nb-NO" b="0" i="0" u="none" strike="noStrike" baseline="0" dirty="0">
                <a:latin typeface="+mj-lt"/>
              </a:rPr>
              <a:t>Ozkan et al., 2023, Strothmann, 2024</a:t>
            </a:r>
            <a:endParaRPr lang="de-DE" dirty="0">
              <a:latin typeface="+mj-lt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>
                <a:latin typeface="+mj-lt"/>
              </a:rPr>
              <a:t>Verteilungsfragen </a:t>
            </a:r>
            <a:r>
              <a:rPr lang="de-DE" dirty="0">
                <a:latin typeface="+mj-lt"/>
                <a:hlinkClick r:id="rId5"/>
              </a:rPr>
              <a:t>https://ifs.org.uk/inequality/</a:t>
            </a:r>
            <a:endParaRPr lang="de-DE" dirty="0">
              <a:latin typeface="+mj-lt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>
                <a:latin typeface="+mj-lt"/>
              </a:rPr>
              <a:t>Politische Diskussion (in Deutschland)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de-DE" dirty="0">
                <a:latin typeface="+mj-lt"/>
                <a:hlinkClick r:id="rId6"/>
              </a:rPr>
              <a:t>www.familienunternehmen.de</a:t>
            </a:r>
            <a:endParaRPr lang="de-DE" dirty="0">
              <a:latin typeface="+mj-lt"/>
            </a:endParaRP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de-DE" dirty="0">
                <a:latin typeface="+mj-lt"/>
                <a:hlinkClick r:id="rId7"/>
              </a:rPr>
              <a:t>https://www.taxmenow.eu/</a:t>
            </a:r>
            <a:endParaRPr lang="de-DE" dirty="0">
              <a:latin typeface="+mj-lt"/>
            </a:endParaRP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de-DE" dirty="0">
                <a:latin typeface="+mj-lt"/>
                <a:hlinkClick r:id="rId8"/>
              </a:rPr>
              <a:t>https://www.netzwerk-steuergerechtigkeit.de/</a:t>
            </a:r>
            <a:endParaRPr lang="de-DE" dirty="0">
              <a:latin typeface="+mj-lt"/>
            </a:endParaRPr>
          </a:p>
        </p:txBody>
      </p:sp>
      <p:sp>
        <p:nvSpPr>
          <p:cNvPr id="8" name="Rechteck 9">
            <a:extLst>
              <a:ext uri="{FF2B5EF4-FFF2-40B4-BE49-F238E27FC236}">
                <a16:creationId xmlns:a16="http://schemas.microsoft.com/office/drawing/2014/main" id="{F3A27EC6-37E4-AC14-936E-D872FC393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200471"/>
            <a:ext cx="7833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Größtes Problem in Deutschland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/>
              <a:t>(Mangel an) Daten zu Nachlass, Erbschaften und deren Struktur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/>
              <a:t>(sagt ein Theoretiker)</a:t>
            </a:r>
          </a:p>
        </p:txBody>
      </p:sp>
      <p:sp>
        <p:nvSpPr>
          <p:cNvPr id="9" name="Rechteck 9">
            <a:extLst>
              <a:ext uri="{FF2B5EF4-FFF2-40B4-BE49-F238E27FC236}">
                <a16:creationId xmlns:a16="http://schemas.microsoft.com/office/drawing/2014/main" id="{65E94C51-182B-85AA-70D9-B8DB93D86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057400"/>
            <a:ext cx="7620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de-DE" dirty="0"/>
              <a:t>c) Sonderbehandlung von Firmenvermögen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727EE78-14BF-6B4E-0890-CAF801326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752600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dirty="0"/>
              <a:t>2.3) Welche Rolle spielt die Erbschaftsteuer (oder andere Steuern)?</a:t>
            </a:r>
          </a:p>
        </p:txBody>
      </p:sp>
    </p:spTree>
    <p:extLst>
      <p:ext uri="{BB962C8B-B14F-4D97-AF65-F5344CB8AC3E}">
        <p14:creationId xmlns:p14="http://schemas.microsoft.com/office/powerpoint/2010/main" val="136347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075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7772400" y="6553200"/>
            <a:ext cx="1333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Klaus Wälde</a:t>
            </a:r>
          </a:p>
        </p:txBody>
      </p:sp>
      <p:pic>
        <p:nvPicPr>
          <p:cNvPr id="3077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6">
            <a:extLst>
              <a:ext uri="{FF2B5EF4-FFF2-40B4-BE49-F238E27FC236}">
                <a16:creationId xmlns:a16="http://schemas.microsoft.com/office/drawing/2014/main" id="{EF437E1A-CA7C-49C2-9171-4841DBEB61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1661081"/>
            <a:ext cx="2880000" cy="153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29CCB2C5-DA95-FFA0-7518-EE87BB390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6553200"/>
            <a:ext cx="2784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Vermögen und Gerechtigkeit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36216CF-0F34-615C-1926-FD1533DD6DFA}"/>
              </a:ext>
            </a:extLst>
          </p:cNvPr>
          <p:cNvSpPr txBox="1"/>
          <p:nvPr/>
        </p:nvSpPr>
        <p:spPr>
          <a:xfrm>
            <a:off x="381000" y="1371600"/>
            <a:ext cx="5429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2) Wie gehen wir mit der Vermögensverteilung um?</a:t>
            </a:r>
          </a:p>
        </p:txBody>
      </p:sp>
      <p:sp>
        <p:nvSpPr>
          <p:cNvPr id="2" name="Rechteck 9">
            <a:extLst>
              <a:ext uri="{FF2B5EF4-FFF2-40B4-BE49-F238E27FC236}">
                <a16:creationId xmlns:a16="http://schemas.microsoft.com/office/drawing/2014/main" id="{070F191E-C113-121E-AB71-E86373E9A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200" y="2838271"/>
            <a:ext cx="7833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/>
              <a:t>Vermutung: ja - aber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/>
              <a:t>Daten: nicht vorhanden (bzw. nicht analysiert)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/>
              <a:t>öffentliche Diskussion: unfundierte Schlammschlacht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E2B5E53-E118-C184-65BC-B63AAD132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057400"/>
            <a:ext cx="7620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de-DE" dirty="0"/>
              <a:t>c) Sonderbehandlung von Firmenvermögen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69AD787-18AF-06B0-4CD8-FD938B9AD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752600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dirty="0"/>
              <a:t>2.3) Welche Rolle spielt die Erbschaftsteuer (oder andere Steuern)?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ADE9D7C-8A93-C90D-70CC-8FEE4AA4CB0E}"/>
              </a:ext>
            </a:extLst>
          </p:cNvPr>
          <p:cNvSpPr txBox="1"/>
          <p:nvPr/>
        </p:nvSpPr>
        <p:spPr>
          <a:xfrm>
            <a:off x="381000" y="2526268"/>
            <a:ext cx="800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Können Erben von Firmen Steuer aus eigenem Vermögen zahlen?</a:t>
            </a:r>
          </a:p>
        </p:txBody>
      </p:sp>
    </p:spTree>
    <p:extLst>
      <p:ext uri="{BB962C8B-B14F-4D97-AF65-F5344CB8AC3E}">
        <p14:creationId xmlns:p14="http://schemas.microsoft.com/office/powerpoint/2010/main" val="226706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075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7772400" y="6553200"/>
            <a:ext cx="1333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Klaus Wälde</a:t>
            </a:r>
          </a:p>
        </p:txBody>
      </p:sp>
      <p:pic>
        <p:nvPicPr>
          <p:cNvPr id="3077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6">
            <a:extLst>
              <a:ext uri="{FF2B5EF4-FFF2-40B4-BE49-F238E27FC236}">
                <a16:creationId xmlns:a16="http://schemas.microsoft.com/office/drawing/2014/main" id="{EF437E1A-CA7C-49C2-9171-4841DBEB61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1661081"/>
            <a:ext cx="2880000" cy="153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29CCB2C5-DA95-FFA0-7518-EE87BB390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6553200"/>
            <a:ext cx="2784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Vermögen und Gerechtigkeit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36216CF-0F34-615C-1926-FD1533DD6DFA}"/>
              </a:ext>
            </a:extLst>
          </p:cNvPr>
          <p:cNvSpPr txBox="1"/>
          <p:nvPr/>
        </p:nvSpPr>
        <p:spPr>
          <a:xfrm>
            <a:off x="381000" y="1371600"/>
            <a:ext cx="5429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2) Wie gehen wir mit der Vermögensverteilung um?</a:t>
            </a:r>
          </a:p>
        </p:txBody>
      </p:sp>
      <p:sp>
        <p:nvSpPr>
          <p:cNvPr id="2" name="Rechteck 9">
            <a:extLst>
              <a:ext uri="{FF2B5EF4-FFF2-40B4-BE49-F238E27FC236}">
                <a16:creationId xmlns:a16="http://schemas.microsoft.com/office/drawing/2014/main" id="{070F191E-C113-121E-AB71-E86373E9A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514600"/>
            <a:ext cx="78330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Vermutung: 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Daten: nicht vorhanden (bzw. nicht analysiert)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öffentliche Diskussion: unfundierte Schlammschlacht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D139F3D-8C7C-9365-E31D-98FB0809B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7025" y="2314575"/>
            <a:ext cx="3838575" cy="218122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735C1E1-0C30-C421-18E2-ABEF03C720A8}"/>
              </a:ext>
            </a:extLst>
          </p:cNvPr>
          <p:cNvSpPr txBox="1"/>
          <p:nvPr/>
        </p:nvSpPr>
        <p:spPr>
          <a:xfrm>
            <a:off x="838200" y="5029200"/>
            <a:ext cx="81153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Welche Rolle spielt die Erbschaftsteuer?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/>
              <a:t>im Prinzip sehr geeignet, um Vermögensverteilung zu korrigieren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/>
              <a:t>Korrektur über Freibetrag und Steuersatz regelbar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/>
              <a:t>(Aktuelle) Sonderbehandlung von Betriebsvermögen höchst fraglich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/>
              <a:t>Internationale Koordination (ähnlich wie G20-Zucman, 2024)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E2B5E53-E118-C184-65BC-B63AAD132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057400"/>
            <a:ext cx="7620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de-DE" dirty="0"/>
              <a:t>c) Sonderbehandlung von Firmenvermögen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69AD787-18AF-06B0-4CD8-FD938B9AD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752600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dirty="0"/>
              <a:t>2.3) Welche Rolle spielt die Erbschaftsteuer (oder andere Steuern)?</a:t>
            </a:r>
          </a:p>
        </p:txBody>
      </p:sp>
    </p:spTree>
    <p:extLst>
      <p:ext uri="{BB962C8B-B14F-4D97-AF65-F5344CB8AC3E}">
        <p14:creationId xmlns:p14="http://schemas.microsoft.com/office/powerpoint/2010/main" val="258807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075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7772400" y="6553200"/>
            <a:ext cx="1333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Klaus Wälde</a:t>
            </a:r>
          </a:p>
        </p:txBody>
      </p:sp>
      <p:pic>
        <p:nvPicPr>
          <p:cNvPr id="3077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6">
            <a:extLst>
              <a:ext uri="{FF2B5EF4-FFF2-40B4-BE49-F238E27FC236}">
                <a16:creationId xmlns:a16="http://schemas.microsoft.com/office/drawing/2014/main" id="{EF437E1A-CA7C-49C2-9171-4841DBEB61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1661081"/>
            <a:ext cx="2880000" cy="153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29CCB2C5-DA95-FFA0-7518-EE87BB390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6553200"/>
            <a:ext cx="2784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Vermögen und Gerechtigkeit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36216CF-0F34-615C-1926-FD1533DD6DFA}"/>
              </a:ext>
            </a:extLst>
          </p:cNvPr>
          <p:cNvSpPr txBox="1"/>
          <p:nvPr/>
        </p:nvSpPr>
        <p:spPr>
          <a:xfrm>
            <a:off x="381000" y="1371600"/>
            <a:ext cx="5429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2) Wie gehen wir mit der Vermögensverteilung um?</a:t>
            </a:r>
          </a:p>
        </p:txBody>
      </p:sp>
      <p:sp>
        <p:nvSpPr>
          <p:cNvPr id="12" name="Rechteck 9">
            <a:extLst>
              <a:ext uri="{FF2B5EF4-FFF2-40B4-BE49-F238E27FC236}">
                <a16:creationId xmlns:a16="http://schemas.microsoft.com/office/drawing/2014/main" id="{79546D15-092D-547D-CFD2-18AFCA12C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201882"/>
            <a:ext cx="82296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Individuelle Perspektive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gesellschaftliche</a:t>
            </a:r>
            <a:r>
              <a:rPr lang="de-DE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Verpflichtung vs. familiäre Vorsorge</a:t>
            </a:r>
            <a:endParaRPr lang="de-DE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eigene Sicherheit?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Gesellschaftliche Perspektive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In welcher Gesellschaft wollen wir leben?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Werteheterogenität und Wertekonflikte nur verhandelbar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Die Rolle der Erbschaftsteuer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Im Prinzip ein geeignetes Instrument, um Vermögensverteilung zu gestalten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Freibeträge und Steuersätze können leicht angepasst werden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Sonderbehandlung von Firmenvermögen scheint nicht gerechtfertigt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886BE81-4A68-0F5E-B6B8-B029354E1F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825" y="2514600"/>
            <a:ext cx="3838575" cy="2181225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3473006-64CF-98EE-FFAD-42F92AC2B2A6}"/>
              </a:ext>
            </a:extLst>
          </p:cNvPr>
          <p:cNvSpPr txBox="1"/>
          <p:nvPr/>
        </p:nvSpPr>
        <p:spPr>
          <a:xfrm>
            <a:off x="6222094" y="1352491"/>
            <a:ext cx="19338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z="3200" b="1" dirty="0"/>
              <a:t>Fragen?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016FD95-FC24-7DF1-9A14-B7B85E37F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752600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dirty="0"/>
              <a:t>2.4) Zusammenfassung</a:t>
            </a:r>
          </a:p>
        </p:txBody>
      </p:sp>
    </p:spTree>
    <p:extLst>
      <p:ext uri="{BB962C8B-B14F-4D97-AF65-F5344CB8AC3E}">
        <p14:creationId xmlns:p14="http://schemas.microsoft.com/office/powerpoint/2010/main" val="404734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075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7772400" y="6553200"/>
            <a:ext cx="1333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Klaus Wälde</a:t>
            </a:r>
          </a:p>
        </p:txBody>
      </p:sp>
      <p:pic>
        <p:nvPicPr>
          <p:cNvPr id="3077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hteck 1"/>
          <p:cNvSpPr>
            <a:spLocks noChangeArrowheads="1"/>
          </p:cNvSpPr>
          <p:nvPr/>
        </p:nvSpPr>
        <p:spPr bwMode="auto">
          <a:xfrm>
            <a:off x="117475" y="6553200"/>
            <a:ext cx="2784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Vermögen und Gerechtigkeit</a:t>
            </a:r>
          </a:p>
        </p:txBody>
      </p:sp>
      <p:sp>
        <p:nvSpPr>
          <p:cNvPr id="16" name="Line 6">
            <a:extLst>
              <a:ext uri="{FF2B5EF4-FFF2-40B4-BE49-F238E27FC236}">
                <a16:creationId xmlns:a16="http://schemas.microsoft.com/office/drawing/2014/main" id="{EF437E1A-CA7C-49C2-9171-4841DBEB61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6250" y="1676400"/>
            <a:ext cx="701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E2D88436-79DF-407E-9120-E26D9F8A6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1414463"/>
            <a:ext cx="12362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/>
              <a:t>3) Zugabe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ED8625C-7FE6-4364-8BB6-828434A531E6}"/>
              </a:ext>
            </a:extLst>
          </p:cNvPr>
          <p:cNvSpPr txBox="1"/>
          <p:nvPr/>
        </p:nvSpPr>
        <p:spPr>
          <a:xfrm>
            <a:off x="461347" y="2373868"/>
            <a:ext cx="6430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de-DE" dirty="0"/>
              <a:t>Wie schaut die Vermögensverteilung in Deutschland aus?</a:t>
            </a:r>
          </a:p>
          <a:p>
            <a:pPr marL="342900" indent="-342900">
              <a:buFontTx/>
              <a:buAutoNum type="arabicParenR"/>
            </a:pPr>
            <a:r>
              <a:rPr lang="de-DE" dirty="0"/>
              <a:t>Wie gehen wir mit der Vermögensverteilung um?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C97336A-4575-5ADC-3D2F-7DCA1CCB2B0F}"/>
              </a:ext>
            </a:extLst>
          </p:cNvPr>
          <p:cNvSpPr txBox="1"/>
          <p:nvPr/>
        </p:nvSpPr>
        <p:spPr>
          <a:xfrm>
            <a:off x="457200" y="3135868"/>
            <a:ext cx="5583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3) Zugabe: Wie lösen wir die Probleme unserer Zeit?</a:t>
            </a:r>
          </a:p>
        </p:txBody>
      </p:sp>
    </p:spTree>
    <p:extLst>
      <p:ext uri="{BB962C8B-B14F-4D97-AF65-F5344CB8AC3E}">
        <p14:creationId xmlns:p14="http://schemas.microsoft.com/office/powerpoint/2010/main" val="166518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075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7772400" y="6553200"/>
            <a:ext cx="1333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Klaus Wälde</a:t>
            </a:r>
          </a:p>
        </p:txBody>
      </p:sp>
      <p:pic>
        <p:nvPicPr>
          <p:cNvPr id="3077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6">
            <a:extLst>
              <a:ext uri="{FF2B5EF4-FFF2-40B4-BE49-F238E27FC236}">
                <a16:creationId xmlns:a16="http://schemas.microsoft.com/office/drawing/2014/main" id="{EF437E1A-CA7C-49C2-9171-4841DBEB61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54074" y="1676400"/>
            <a:ext cx="3617126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29CCB2C5-DA95-FFA0-7518-EE87BB390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6553200"/>
            <a:ext cx="2784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Vermögen und Gerechtigkeit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36216CF-0F34-615C-1926-FD1533DD6DFA}"/>
              </a:ext>
            </a:extLst>
          </p:cNvPr>
          <p:cNvSpPr txBox="1"/>
          <p:nvPr/>
        </p:nvSpPr>
        <p:spPr>
          <a:xfrm>
            <a:off x="381000" y="1413748"/>
            <a:ext cx="4673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3) Wie lösen wir die Probleme unserer Zeit?</a:t>
            </a:r>
          </a:p>
        </p:txBody>
      </p:sp>
      <p:sp>
        <p:nvSpPr>
          <p:cNvPr id="12" name="Rechteck 9">
            <a:extLst>
              <a:ext uri="{FF2B5EF4-FFF2-40B4-BE49-F238E27FC236}">
                <a16:creationId xmlns:a16="http://schemas.microsoft.com/office/drawing/2014/main" id="{79546D15-092D-547D-CFD2-18AFCA12C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905000"/>
            <a:ext cx="7620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Was sind Probleme?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Was sind Lösungen?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Warum werden sie nicht umgesetzt?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E3DA5C4-E3BC-05FE-5082-2E2105FE21E9}"/>
              </a:ext>
            </a:extLst>
          </p:cNvPr>
          <p:cNvSpPr txBox="1"/>
          <p:nvPr/>
        </p:nvSpPr>
        <p:spPr>
          <a:xfrm>
            <a:off x="845421" y="3219271"/>
            <a:ext cx="75650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Hintergrund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/>
              <a:t>Vortrag Absolventenveranstaltung 2023 und dazugehörige Folien</a:t>
            </a:r>
            <a:br>
              <a:rPr lang="de-DE" dirty="0"/>
            </a:br>
            <a:r>
              <a:rPr lang="de-DE" dirty="0">
                <a:hlinkClick r:id="rId5"/>
              </a:rPr>
              <a:t>https://www.youtube.com/watch?v=nd7LZBy26BI</a:t>
            </a:r>
            <a:endParaRPr lang="de-DE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/>
              <a:t>Theorie sozialer Gruppen (</a:t>
            </a:r>
            <a:r>
              <a:rPr lang="de-DE" dirty="0" err="1"/>
              <a:t>Shayo</a:t>
            </a:r>
            <a:r>
              <a:rPr lang="de-DE" dirty="0"/>
              <a:t>, 2020)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62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075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7772400" y="6553200"/>
            <a:ext cx="1333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Klaus Wälde</a:t>
            </a:r>
          </a:p>
        </p:txBody>
      </p:sp>
      <p:pic>
        <p:nvPicPr>
          <p:cNvPr id="3077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6">
            <a:extLst>
              <a:ext uri="{FF2B5EF4-FFF2-40B4-BE49-F238E27FC236}">
                <a16:creationId xmlns:a16="http://schemas.microsoft.com/office/drawing/2014/main" id="{EF437E1A-CA7C-49C2-9171-4841DBEB61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54074" y="1676400"/>
            <a:ext cx="3617126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29CCB2C5-DA95-FFA0-7518-EE87BB390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6553200"/>
            <a:ext cx="2784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Vermögen und Gerechtigkeit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36216CF-0F34-615C-1926-FD1533DD6DFA}"/>
              </a:ext>
            </a:extLst>
          </p:cNvPr>
          <p:cNvSpPr txBox="1"/>
          <p:nvPr/>
        </p:nvSpPr>
        <p:spPr>
          <a:xfrm>
            <a:off x="381000" y="1413748"/>
            <a:ext cx="4673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3) Wie lösen wir die Probleme unserer Zeit?</a:t>
            </a:r>
          </a:p>
        </p:txBody>
      </p:sp>
      <p:sp>
        <p:nvSpPr>
          <p:cNvPr id="12" name="Rechteck 9">
            <a:extLst>
              <a:ext uri="{FF2B5EF4-FFF2-40B4-BE49-F238E27FC236}">
                <a16:creationId xmlns:a16="http://schemas.microsoft.com/office/drawing/2014/main" id="{79546D15-092D-547D-CFD2-18AFCA12C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905000"/>
            <a:ext cx="7620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Was sind Probleme?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/>
              <a:t>Höchst subjektive Frage (siehe Wertediskussion oben)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/>
              <a:t>Sagen wir, Ungleichheit, politischer Extremismus, globale Erwärmung und Krieg seien Probleme</a:t>
            </a:r>
          </a:p>
        </p:txBody>
      </p:sp>
      <p:sp>
        <p:nvSpPr>
          <p:cNvPr id="3" name="Rechteck 9">
            <a:extLst>
              <a:ext uri="{FF2B5EF4-FFF2-40B4-BE49-F238E27FC236}">
                <a16:creationId xmlns:a16="http://schemas.microsoft.com/office/drawing/2014/main" id="{00547F75-5B21-E416-404B-9D3FF53A8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267670"/>
            <a:ext cx="7620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Was sind Lösungen?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>
                <a:sym typeface="Wingdings" panose="05000000000000000000" pitchFamily="2" charset="2"/>
              </a:rPr>
              <a:t>Lösungen sind einfach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>
                <a:sym typeface="Wingdings" panose="05000000000000000000" pitchFamily="2" charset="2"/>
              </a:rPr>
              <a:t>Steuer- und Ausbildungssystem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>
                <a:sym typeface="Wingdings" panose="05000000000000000000" pitchFamily="2" charset="2"/>
              </a:rPr>
              <a:t>Integration (Eliten sollten gesellschaftlich denken)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>
                <a:sym typeface="Wingdings" panose="05000000000000000000" pitchFamily="2" charset="2"/>
              </a:rPr>
              <a:t>Globale CO2 Steuer (mit Umverteilung)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>
                <a:sym typeface="Wingdings" panose="05000000000000000000" pitchFamily="2" charset="2"/>
              </a:rPr>
              <a:t>Entwicklung von Kriegen im Vorfeld vermeiden</a:t>
            </a:r>
            <a:endParaRPr lang="de-DE" dirty="0"/>
          </a:p>
        </p:txBody>
      </p:sp>
      <p:sp>
        <p:nvSpPr>
          <p:cNvPr id="4" name="Rechteck 9">
            <a:extLst>
              <a:ext uri="{FF2B5EF4-FFF2-40B4-BE49-F238E27FC236}">
                <a16:creationId xmlns:a16="http://schemas.microsoft.com/office/drawing/2014/main" id="{9D642BEA-2739-5C8C-0D80-9E79B851F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257800"/>
            <a:ext cx="7620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Warum werden Lösungen nicht umgesetzt?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>
                <a:sym typeface="Wingdings" panose="05000000000000000000" pitchFamily="2" charset="2"/>
              </a:rPr>
              <a:t>Es fehlen die politischen Mehrheiten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>
                <a:sym typeface="Wingdings" panose="05000000000000000000" pitchFamily="2" charset="2"/>
              </a:rPr>
              <a:t>Der durchschnittliche Mensch ist zu selbstbezogen und aggressiv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>
                <a:sym typeface="Wingdings" panose="05000000000000000000" pitchFamily="2" charset="2"/>
              </a:rPr>
              <a:t>Es fehlt an Empathie und gemeinschaftlichen Denken</a:t>
            </a:r>
          </a:p>
        </p:txBody>
      </p:sp>
    </p:spTree>
    <p:extLst>
      <p:ext uri="{BB962C8B-B14F-4D97-AF65-F5344CB8AC3E}">
        <p14:creationId xmlns:p14="http://schemas.microsoft.com/office/powerpoint/2010/main" val="420168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075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7772400" y="6553200"/>
            <a:ext cx="1333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Klaus Wälde</a:t>
            </a:r>
          </a:p>
        </p:txBody>
      </p:sp>
      <p:pic>
        <p:nvPicPr>
          <p:cNvPr id="3077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6">
            <a:extLst>
              <a:ext uri="{FF2B5EF4-FFF2-40B4-BE49-F238E27FC236}">
                <a16:creationId xmlns:a16="http://schemas.microsoft.com/office/drawing/2014/main" id="{EF437E1A-CA7C-49C2-9171-4841DBEB61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54074" y="1676400"/>
            <a:ext cx="3617126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29CCB2C5-DA95-FFA0-7518-EE87BB390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6553200"/>
            <a:ext cx="2784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Vermögen und Gerechtigkeit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36216CF-0F34-615C-1926-FD1533DD6DFA}"/>
              </a:ext>
            </a:extLst>
          </p:cNvPr>
          <p:cNvSpPr txBox="1"/>
          <p:nvPr/>
        </p:nvSpPr>
        <p:spPr>
          <a:xfrm>
            <a:off x="381000" y="1413748"/>
            <a:ext cx="4673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3) Wie lösen wir die Probleme unserer Zeit?</a:t>
            </a:r>
          </a:p>
        </p:txBody>
      </p:sp>
      <p:sp>
        <p:nvSpPr>
          <p:cNvPr id="4" name="Rechteck 9">
            <a:extLst>
              <a:ext uri="{FF2B5EF4-FFF2-40B4-BE49-F238E27FC236}">
                <a16:creationId xmlns:a16="http://schemas.microsoft.com/office/drawing/2014/main" id="{9D642BEA-2739-5C8C-0D80-9E79B851F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828800"/>
            <a:ext cx="7620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Warum werden Lösungen nicht umgesetzt?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>
                <a:sym typeface="Wingdings" panose="05000000000000000000" pitchFamily="2" charset="2"/>
              </a:rPr>
              <a:t>Es fehlen die politischen Mehrheiten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>
                <a:sym typeface="Wingdings" panose="05000000000000000000" pitchFamily="2" charset="2"/>
              </a:rPr>
              <a:t>Der durchschnittliche Mensch ist zu selbstbezogen und aggressiv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>
                <a:sym typeface="Wingdings" panose="05000000000000000000" pitchFamily="2" charset="2"/>
              </a:rPr>
              <a:t>Es fehlt an Empathie und gemeinschaftlichen Denken</a:t>
            </a:r>
          </a:p>
        </p:txBody>
      </p:sp>
      <p:sp>
        <p:nvSpPr>
          <p:cNvPr id="2" name="Rechteck 9">
            <a:extLst>
              <a:ext uri="{FF2B5EF4-FFF2-40B4-BE49-F238E27FC236}">
                <a16:creationId xmlns:a16="http://schemas.microsoft.com/office/drawing/2014/main" id="{78AED335-C7B0-B70D-FDA2-40B302327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295471"/>
            <a:ext cx="7620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Gegensteuern über Bildungssystem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>
                <a:sym typeface="Wingdings" panose="05000000000000000000" pitchFamily="2" charset="2"/>
              </a:rPr>
              <a:t>Vermittlung emotionaler und sozialer Kompetenzen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>
                <a:sym typeface="Wingdings" panose="05000000000000000000" pitchFamily="2" charset="2"/>
              </a:rPr>
              <a:t>Hinterfragen von Leistungsorientierung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>
                <a:sym typeface="Wingdings" panose="05000000000000000000" pitchFamily="2" charset="2"/>
              </a:rPr>
              <a:t>Erlernen sozialer Kooperation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>
                <a:sym typeface="Wingdings" panose="05000000000000000000" pitchFamily="2" charset="2"/>
              </a:rPr>
              <a:t>Erweiterung der „moralischen Sphäre“ bei Empathie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>
                <a:sym typeface="Wingdings" panose="05000000000000000000" pitchFamily="2" charset="2"/>
              </a:rPr>
              <a:t>(am besten bei sich selbst beginnen)</a:t>
            </a:r>
          </a:p>
        </p:txBody>
      </p:sp>
    </p:spTree>
    <p:extLst>
      <p:ext uri="{BB962C8B-B14F-4D97-AF65-F5344CB8AC3E}">
        <p14:creationId xmlns:p14="http://schemas.microsoft.com/office/powerpoint/2010/main" val="381559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075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7772400" y="6553200"/>
            <a:ext cx="1333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Klaus Wälde</a:t>
            </a:r>
          </a:p>
        </p:txBody>
      </p:sp>
      <p:pic>
        <p:nvPicPr>
          <p:cNvPr id="3077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hteck 1"/>
          <p:cNvSpPr>
            <a:spLocks noChangeArrowheads="1"/>
          </p:cNvSpPr>
          <p:nvPr/>
        </p:nvSpPr>
        <p:spPr bwMode="auto">
          <a:xfrm>
            <a:off x="117475" y="6553200"/>
            <a:ext cx="2784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Vermögen und Gerechtigkeit</a:t>
            </a:r>
          </a:p>
        </p:txBody>
      </p:sp>
      <p:sp>
        <p:nvSpPr>
          <p:cNvPr id="16" name="Line 6">
            <a:extLst>
              <a:ext uri="{FF2B5EF4-FFF2-40B4-BE49-F238E27FC236}">
                <a16:creationId xmlns:a16="http://schemas.microsoft.com/office/drawing/2014/main" id="{EF437E1A-CA7C-49C2-9171-4841DBEB61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1676399"/>
            <a:ext cx="594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E2D88436-79DF-407E-9120-E26D9F8A6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1414463"/>
            <a:ext cx="24160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/>
              <a:t>4) Zusammenfassung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ED8625C-7FE6-4364-8BB6-828434A531E6}"/>
              </a:ext>
            </a:extLst>
          </p:cNvPr>
          <p:cNvSpPr txBox="1"/>
          <p:nvPr/>
        </p:nvSpPr>
        <p:spPr>
          <a:xfrm>
            <a:off x="2656260" y="4283529"/>
            <a:ext cx="64300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de-DE" dirty="0"/>
              <a:t>Wie schaut die Vermögensverteilung in Deutschland aus?</a:t>
            </a:r>
          </a:p>
          <a:p>
            <a:pPr marL="342900" indent="-342900">
              <a:buFontTx/>
              <a:buAutoNum type="arabicParenR"/>
            </a:pPr>
            <a:r>
              <a:rPr lang="de-DE" dirty="0"/>
              <a:t>Wie gehen wir mit der Vermögensverteilung um?</a:t>
            </a:r>
          </a:p>
          <a:p>
            <a:pPr marL="342900" indent="-342900">
              <a:buAutoNum type="arabicParenR"/>
            </a:pPr>
            <a:r>
              <a:rPr lang="de-DE" dirty="0"/>
              <a:t>Wie lösen wir die Probleme unserer Zeit?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097B495-9F10-1693-4E3F-B1EC497A8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828800"/>
            <a:ext cx="9372600" cy="211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sz="1800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Erbschaftssteuer: Im Spannungsfeld zwischen </a:t>
            </a:r>
            <a:br>
              <a:rPr lang="de-DE" sz="1800" kern="1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800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gesellschaftlicher </a:t>
            </a:r>
            <a:r>
              <a:rPr lang="de-DE" sz="1800" kern="0" dirty="0">
                <a:ea typeface="Aptos" panose="020B0004020202020204" pitchFamily="34" charset="0"/>
                <a:cs typeface="Times New Roman" panose="02020603050405020304" pitchFamily="18" charset="0"/>
              </a:rPr>
              <a:t>Verpflichtung und familiärer Vorsorge</a:t>
            </a:r>
            <a:br>
              <a:rPr lang="de-DE" sz="1800" kern="0" dirty="0"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de-DE" sz="2400" kern="0" dirty="0"/>
            </a:br>
            <a:r>
              <a:rPr lang="de-DE" sz="2400" kern="0" dirty="0"/>
              <a:t>Die Vermögensverteilung in Deutschland</a:t>
            </a:r>
            <a:br>
              <a:rPr lang="de-DE" sz="2400" kern="0" dirty="0"/>
            </a:br>
            <a:br>
              <a:rPr lang="de-DE" sz="2400" kern="0" dirty="0"/>
            </a:br>
            <a:endParaRPr lang="de-DE" sz="1800" kern="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470F98-68CF-8D14-D76C-5D42B4EE2B62}"/>
              </a:ext>
            </a:extLst>
          </p:cNvPr>
          <p:cNvSpPr txBox="1"/>
          <p:nvPr/>
        </p:nvSpPr>
        <p:spPr>
          <a:xfrm>
            <a:off x="762000" y="213360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Wir kamen von: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7D44BE4-D13F-52C8-13F8-A8CDBC3191B6}"/>
              </a:ext>
            </a:extLst>
          </p:cNvPr>
          <p:cNvSpPr txBox="1"/>
          <p:nvPr/>
        </p:nvSpPr>
        <p:spPr>
          <a:xfrm>
            <a:off x="745671" y="4278868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Wir gingen nach:</a:t>
            </a:r>
          </a:p>
        </p:txBody>
      </p:sp>
    </p:spTree>
    <p:extLst>
      <p:ext uri="{BB962C8B-B14F-4D97-AF65-F5344CB8AC3E}">
        <p14:creationId xmlns:p14="http://schemas.microsoft.com/office/powerpoint/2010/main" val="82775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075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7772400" y="6553200"/>
            <a:ext cx="1333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Klaus Wälde</a:t>
            </a:r>
          </a:p>
        </p:txBody>
      </p:sp>
      <p:pic>
        <p:nvPicPr>
          <p:cNvPr id="3077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9">
            <a:extLst>
              <a:ext uri="{FF2B5EF4-FFF2-40B4-BE49-F238E27FC236}">
                <a16:creationId xmlns:a16="http://schemas.microsoft.com/office/drawing/2014/main" id="{DC24ABBD-E750-173A-598D-EDB657476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52600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dirty="0"/>
              <a:t>1.1) Was ist Vermögen?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27F5F21-C257-BA13-2BCC-3153589E8E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2140189"/>
            <a:ext cx="6859879" cy="4325144"/>
          </a:xfrm>
          <a:prstGeom prst="rect">
            <a:avLst/>
          </a:prstGeom>
        </p:spPr>
      </p:pic>
      <p:sp>
        <p:nvSpPr>
          <p:cNvPr id="10" name="Rechteck 1">
            <a:extLst>
              <a:ext uri="{FF2B5EF4-FFF2-40B4-BE49-F238E27FC236}">
                <a16:creationId xmlns:a16="http://schemas.microsoft.com/office/drawing/2014/main" id="{CCBA8BDB-B935-6CFF-0506-63F54872C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6553200"/>
            <a:ext cx="2784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Vermögen und Gerechtigkeit</a:t>
            </a:r>
          </a:p>
        </p:txBody>
      </p:sp>
      <p:sp>
        <p:nvSpPr>
          <p:cNvPr id="2" name="Line 6">
            <a:extLst>
              <a:ext uri="{FF2B5EF4-FFF2-40B4-BE49-F238E27FC236}">
                <a16:creationId xmlns:a16="http://schemas.microsoft.com/office/drawing/2014/main" id="{727D4528-22D0-F657-6464-4D7ED553FE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85800" y="1676400"/>
            <a:ext cx="1990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D2CD05C-6252-082C-B399-E5354624C90C}"/>
              </a:ext>
            </a:extLst>
          </p:cNvPr>
          <p:cNvSpPr txBox="1"/>
          <p:nvPr/>
        </p:nvSpPr>
        <p:spPr>
          <a:xfrm>
            <a:off x="132715" y="1394936"/>
            <a:ext cx="6353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1) Wie schaut die Vermögensverteilung in Deutschland aus?</a:t>
            </a:r>
          </a:p>
        </p:txBody>
      </p:sp>
    </p:spTree>
    <p:extLst>
      <p:ext uri="{BB962C8B-B14F-4D97-AF65-F5344CB8AC3E}">
        <p14:creationId xmlns:p14="http://schemas.microsoft.com/office/powerpoint/2010/main" val="214284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075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7772400" y="6553200"/>
            <a:ext cx="1333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Klaus Wälde</a:t>
            </a:r>
          </a:p>
        </p:txBody>
      </p:sp>
      <p:pic>
        <p:nvPicPr>
          <p:cNvPr id="3077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hteck 1"/>
          <p:cNvSpPr>
            <a:spLocks noChangeArrowheads="1"/>
          </p:cNvSpPr>
          <p:nvPr/>
        </p:nvSpPr>
        <p:spPr bwMode="auto">
          <a:xfrm>
            <a:off x="117475" y="6553200"/>
            <a:ext cx="2784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Vermögen und Gerechtigkeit</a:t>
            </a:r>
          </a:p>
        </p:txBody>
      </p:sp>
      <p:sp>
        <p:nvSpPr>
          <p:cNvPr id="16" name="Line 6">
            <a:extLst>
              <a:ext uri="{FF2B5EF4-FFF2-40B4-BE49-F238E27FC236}">
                <a16:creationId xmlns:a16="http://schemas.microsoft.com/office/drawing/2014/main" id="{EF437E1A-CA7C-49C2-9171-4841DBEB61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1676399"/>
            <a:ext cx="594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E2D88436-79DF-407E-9120-E26D9F8A6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1414463"/>
            <a:ext cx="24160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/>
              <a:t>4) Zusammenfassung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722354D-636C-4493-A768-7939E0693FF4}"/>
              </a:ext>
            </a:extLst>
          </p:cNvPr>
          <p:cNvSpPr txBox="1"/>
          <p:nvPr/>
        </p:nvSpPr>
        <p:spPr>
          <a:xfrm>
            <a:off x="1593356" y="2209800"/>
            <a:ext cx="7398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Wie beschreibt man Verteilungen?</a:t>
            </a:r>
            <a:br>
              <a:rPr lang="de-DE" dirty="0"/>
            </a:br>
            <a:r>
              <a:rPr lang="de-DE" dirty="0"/>
              <a:t>(Perzentile, Verteilungsfunktionen, Histogramme und Lorenzkurven)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E0D6020-AD98-49AC-8B73-ADDE6E712662}"/>
              </a:ext>
            </a:extLst>
          </p:cNvPr>
          <p:cNvSpPr txBox="1"/>
          <p:nvPr/>
        </p:nvSpPr>
        <p:spPr>
          <a:xfrm>
            <a:off x="1605285" y="3886200"/>
            <a:ext cx="71929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Wie gehen wir mit der Vermögensverteilung um?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/>
              <a:t>Erbschaft- und Schenkungsteuer im Prinzip geeignet zur </a:t>
            </a:r>
            <a:br>
              <a:rPr lang="de-DE" dirty="0"/>
            </a:br>
            <a:r>
              <a:rPr lang="de-DE" dirty="0"/>
              <a:t>Gestaltung der Vermögensverteilung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/>
              <a:t>Sonderbehandlung von Firmenvermögen nicht angemessen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C97336A-4575-5ADC-3D2F-7DCA1CCB2B0F}"/>
              </a:ext>
            </a:extLst>
          </p:cNvPr>
          <p:cNvSpPr txBox="1"/>
          <p:nvPr/>
        </p:nvSpPr>
        <p:spPr>
          <a:xfrm>
            <a:off x="1614634" y="5181600"/>
            <a:ext cx="71545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Wie lösen wir die Probleme unserer Zeit?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/>
              <a:t>Kooperativer Mensch benötigt (erweitere moralische Sphäre)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/>
              <a:t>Nicht nur Mathe, Lesen und Schreiben unterrichten, </a:t>
            </a:r>
            <a:br>
              <a:rPr lang="de-DE" dirty="0"/>
            </a:br>
            <a:r>
              <a:rPr lang="de-DE" dirty="0"/>
              <a:t>auch Vermittlung emotionaler und sozialer Kompetenzen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0DCB1C0-6899-D755-423C-4617562AB717}"/>
              </a:ext>
            </a:extLst>
          </p:cNvPr>
          <p:cNvSpPr txBox="1"/>
          <p:nvPr/>
        </p:nvSpPr>
        <p:spPr>
          <a:xfrm>
            <a:off x="762000" y="1828800"/>
            <a:ext cx="392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Was waren die zentralen Aussagen?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F5222F0-1448-3079-A46A-9DF836F8825E}"/>
              </a:ext>
            </a:extLst>
          </p:cNvPr>
          <p:cNvSpPr txBox="1"/>
          <p:nvPr/>
        </p:nvSpPr>
        <p:spPr>
          <a:xfrm>
            <a:off x="1600200" y="2895600"/>
            <a:ext cx="72955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Eigenschaften der Vermögensverteilung in Deutschland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>
                <a:sym typeface="Wingdings" panose="05000000000000000000" pitchFamily="2" charset="2"/>
              </a:rPr>
              <a:t>Den reichsten 5 Prozent gehört 54,9% des Gesamtvermögens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>
                <a:sym typeface="Wingdings" panose="05000000000000000000" pitchFamily="2" charset="2"/>
              </a:rPr>
              <a:t>Den ärmsten 50% gehört 1,3% des Gesamtvermögens</a:t>
            </a:r>
          </a:p>
        </p:txBody>
      </p:sp>
    </p:spTree>
    <p:extLst>
      <p:ext uri="{BB962C8B-B14F-4D97-AF65-F5344CB8AC3E}">
        <p14:creationId xmlns:p14="http://schemas.microsoft.com/office/powerpoint/2010/main" val="356126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2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3795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8"/>
          <p:cNvSpPr txBox="1">
            <a:spLocks noChangeArrowheads="1"/>
          </p:cNvSpPr>
          <p:nvPr/>
        </p:nvSpPr>
        <p:spPr bwMode="auto">
          <a:xfrm>
            <a:off x="7772400" y="6553200"/>
            <a:ext cx="1333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Klaus Wälde</a:t>
            </a:r>
          </a:p>
        </p:txBody>
      </p:sp>
      <p:pic>
        <p:nvPicPr>
          <p:cNvPr id="33797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feld 2"/>
          <p:cNvSpPr txBox="1">
            <a:spLocks noChangeArrowheads="1"/>
          </p:cNvSpPr>
          <p:nvPr/>
        </p:nvSpPr>
        <p:spPr bwMode="auto">
          <a:xfrm>
            <a:off x="381000" y="2971800"/>
            <a:ext cx="815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indent="0" algn="ctr" eaLnBrk="1" hangingPunct="1"/>
            <a:r>
              <a:rPr lang="de-DE" sz="3200" b="1" dirty="0"/>
              <a:t>Vielen Dank für Ihre Aufmerksamkeit</a:t>
            </a:r>
          </a:p>
        </p:txBody>
      </p:sp>
      <p:sp>
        <p:nvSpPr>
          <p:cNvPr id="8" name="Rechteck 1">
            <a:extLst>
              <a:ext uri="{FF2B5EF4-FFF2-40B4-BE49-F238E27FC236}">
                <a16:creationId xmlns:a16="http://schemas.microsoft.com/office/drawing/2014/main" id="{B12F9EC2-30F6-4AAA-B121-05DEEC4E0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6553200"/>
            <a:ext cx="29225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Zukunft der </a:t>
            </a:r>
            <a:r>
              <a:rPr lang="de-DE" sz="1600" dirty="0" err="1"/>
              <a:t>Wiwis</a:t>
            </a:r>
            <a:r>
              <a:rPr lang="de-DE" sz="1600" dirty="0"/>
              <a:t> an der JGU</a:t>
            </a:r>
          </a:p>
        </p:txBody>
      </p:sp>
    </p:spTree>
    <p:extLst>
      <p:ext uri="{BB962C8B-B14F-4D97-AF65-F5344CB8AC3E}">
        <p14:creationId xmlns:p14="http://schemas.microsoft.com/office/powerpoint/2010/main" val="27778915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075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7772400" y="6553200"/>
            <a:ext cx="1333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Klaus Wälde</a:t>
            </a:r>
          </a:p>
        </p:txBody>
      </p:sp>
      <p:pic>
        <p:nvPicPr>
          <p:cNvPr id="3077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6">
            <a:extLst>
              <a:ext uri="{FF2B5EF4-FFF2-40B4-BE49-F238E27FC236}">
                <a16:creationId xmlns:a16="http://schemas.microsoft.com/office/drawing/2014/main" id="{EF437E1A-CA7C-49C2-9171-4841DBEB61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9155" y="1676400"/>
            <a:ext cx="721764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E2D88436-79DF-407E-9120-E26D9F8A6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1414463"/>
            <a:ext cx="9797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/>
              <a:t>Anhang</a:t>
            </a:r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29CCB2C5-DA95-FFA0-7518-EE87BB390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6553200"/>
            <a:ext cx="2784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Vermögen und Gerechtigkeit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6268AEB-BFF3-AEFB-7925-11D96D0FE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837577"/>
            <a:ext cx="8118991" cy="463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6629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075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7772400" y="6553200"/>
            <a:ext cx="1333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Klaus Wälde</a:t>
            </a:r>
          </a:p>
        </p:txBody>
      </p:sp>
      <p:pic>
        <p:nvPicPr>
          <p:cNvPr id="3077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6">
            <a:extLst>
              <a:ext uri="{FF2B5EF4-FFF2-40B4-BE49-F238E27FC236}">
                <a16:creationId xmlns:a16="http://schemas.microsoft.com/office/drawing/2014/main" id="{EF437E1A-CA7C-49C2-9171-4841DBEB61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9155" y="1676400"/>
            <a:ext cx="721764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E2D88436-79DF-407E-9120-E26D9F8A6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1414463"/>
            <a:ext cx="9797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/>
              <a:t>Anhang</a:t>
            </a:r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29CCB2C5-DA95-FFA0-7518-EE87BB390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6553200"/>
            <a:ext cx="2784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Vermögen und Gerechtigkeit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AF33A40-AB54-3BC0-F371-BA79C23B24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400" y="1739484"/>
            <a:ext cx="8620760" cy="481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12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075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7772400" y="6553200"/>
            <a:ext cx="1333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Klaus Wälde</a:t>
            </a:r>
          </a:p>
        </p:txBody>
      </p:sp>
      <p:pic>
        <p:nvPicPr>
          <p:cNvPr id="3077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6">
            <a:extLst>
              <a:ext uri="{FF2B5EF4-FFF2-40B4-BE49-F238E27FC236}">
                <a16:creationId xmlns:a16="http://schemas.microsoft.com/office/drawing/2014/main" id="{EF437E1A-CA7C-49C2-9171-4841DBEB61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9155" y="1676400"/>
            <a:ext cx="721764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E2D88436-79DF-407E-9120-E26D9F8A6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1414463"/>
            <a:ext cx="9797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/>
              <a:t>Anhang</a:t>
            </a:r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29CCB2C5-DA95-FFA0-7518-EE87BB390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6553200"/>
            <a:ext cx="2784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Vermögen und Gerechtigkeit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73D65401-CFF2-277E-205E-1E2E83F06C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44836"/>
              </p:ext>
            </p:extLst>
          </p:nvPr>
        </p:nvGraphicFramePr>
        <p:xfrm>
          <a:off x="685800" y="2644140"/>
          <a:ext cx="5130800" cy="1242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864446115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418310554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672794279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3267485701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367944835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9122585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47608615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43370605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r>
                        <a:rPr lang="de-DE" sz="1100">
                          <a:effectLst/>
                        </a:rPr>
                        <a:t>untere Hälfte</a:t>
                      </a:r>
                      <a:endParaRPr lang="de-DE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de-DE" sz="1100">
                          <a:effectLst/>
                        </a:rPr>
                        <a:t>50.-59. Perzentil</a:t>
                      </a:r>
                      <a:endParaRPr lang="de-DE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de-DE" sz="1100">
                          <a:effectLst/>
                        </a:rPr>
                        <a:t>60.-69. Perzentil</a:t>
                      </a:r>
                      <a:endParaRPr lang="de-DE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de-DE" sz="1100">
                          <a:effectLst/>
                        </a:rPr>
                        <a:t>70.-79. Perzentil</a:t>
                      </a:r>
                      <a:endParaRPr lang="de-DE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de-DE" sz="1100">
                          <a:effectLst/>
                        </a:rPr>
                        <a:t>80.-89. Perzentil</a:t>
                      </a:r>
                      <a:endParaRPr lang="de-DE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de-DE" sz="1100">
                          <a:effectLst/>
                        </a:rPr>
                        <a:t>Oberste 10 Prozent</a:t>
                      </a:r>
                      <a:endParaRPr lang="de-DE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de-DE" sz="1100">
                          <a:effectLst/>
                        </a:rPr>
                        <a:t>Top 1 %</a:t>
                      </a:r>
                      <a:endParaRPr lang="de-DE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de-DE" sz="1100">
                          <a:effectLst/>
                        </a:rPr>
                        <a:t>Top 0.1%</a:t>
                      </a:r>
                      <a:endParaRPr lang="de-DE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0977607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de-DE" sz="1100">
                          <a:effectLst/>
                        </a:rPr>
                        <a:t>1,3</a:t>
                      </a:r>
                      <a:endParaRPr lang="de-DE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>
                          <a:effectLst/>
                        </a:rPr>
                        <a:t>1,8</a:t>
                      </a:r>
                      <a:endParaRPr lang="de-DE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>
                          <a:effectLst/>
                        </a:rPr>
                        <a:t>5,3</a:t>
                      </a:r>
                      <a:endParaRPr lang="de-DE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>
                          <a:effectLst/>
                        </a:rPr>
                        <a:t>9,3</a:t>
                      </a:r>
                      <a:endParaRPr lang="de-DE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>
                          <a:effectLst/>
                        </a:rPr>
                        <a:t>15,0</a:t>
                      </a:r>
                      <a:endParaRPr lang="de-DE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>
                          <a:effectLst/>
                        </a:rPr>
                        <a:t>67,3</a:t>
                      </a:r>
                      <a:endParaRPr lang="de-DE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>
                          <a:effectLst/>
                        </a:rPr>
                        <a:t>35,3</a:t>
                      </a:r>
                      <a:endParaRPr lang="de-DE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effectLst/>
                        </a:rPr>
                        <a:t>20,4</a:t>
                      </a:r>
                      <a:endParaRPr lang="de-DE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00636243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EF9D3CFB-BDB8-D53B-58C1-90A6A139B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64334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CF38791-83FA-942E-4BE3-9EF6B20A47F3}"/>
              </a:ext>
            </a:extLst>
          </p:cNvPr>
          <p:cNvSpPr txBox="1"/>
          <p:nvPr/>
        </p:nvSpPr>
        <p:spPr>
          <a:xfrm>
            <a:off x="685800" y="4724400"/>
            <a:ext cx="7477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Vervollständigung von Tabelle 2 aus Schroeder et al. 2020 (siehe oben)</a:t>
            </a:r>
          </a:p>
          <a:p>
            <a:r>
              <a:rPr lang="de-DE" dirty="0"/>
              <a:t>Quelle: Email von Markus </a:t>
            </a:r>
            <a:r>
              <a:rPr lang="de-DE" dirty="0" err="1"/>
              <a:t>Grabka</a:t>
            </a:r>
            <a:r>
              <a:rPr lang="de-DE" dirty="0"/>
              <a:t>, DIW, September 2024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38EC346-345A-283E-40E5-4DC5B789D523}"/>
              </a:ext>
            </a:extLst>
          </p:cNvPr>
          <p:cNvSpPr txBox="1"/>
          <p:nvPr/>
        </p:nvSpPr>
        <p:spPr>
          <a:xfrm>
            <a:off x="609600" y="2069068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Grabka</a:t>
            </a:r>
            <a:r>
              <a:rPr lang="de-DE" dirty="0"/>
              <a:t> (2024)</a:t>
            </a:r>
          </a:p>
        </p:txBody>
      </p:sp>
    </p:spTree>
    <p:extLst>
      <p:ext uri="{BB962C8B-B14F-4D97-AF65-F5344CB8AC3E}">
        <p14:creationId xmlns:p14="http://schemas.microsoft.com/office/powerpoint/2010/main" val="30442155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075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7772400" y="6553200"/>
            <a:ext cx="1333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Klaus Wälde</a:t>
            </a:r>
          </a:p>
        </p:txBody>
      </p:sp>
      <p:pic>
        <p:nvPicPr>
          <p:cNvPr id="3077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6">
            <a:extLst>
              <a:ext uri="{FF2B5EF4-FFF2-40B4-BE49-F238E27FC236}">
                <a16:creationId xmlns:a16="http://schemas.microsoft.com/office/drawing/2014/main" id="{EF437E1A-CA7C-49C2-9171-4841DBEB61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9155" y="1676400"/>
            <a:ext cx="721764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E2D88436-79DF-407E-9120-E26D9F8A6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1414463"/>
            <a:ext cx="9797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/>
              <a:t>Anhang</a:t>
            </a:r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29CCB2C5-DA95-FFA0-7518-EE87BB390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6553200"/>
            <a:ext cx="2784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Vermögen und Gerechtigkeit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F9D3CFB-BDB8-D53B-58C1-90A6A139B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64334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1847127-DEF4-F13D-69C7-6EBECF7F9C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5952" y="81366"/>
            <a:ext cx="5275648" cy="6438079"/>
          </a:xfrm>
          <a:prstGeom prst="rect">
            <a:avLst/>
          </a:prstGeom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CFCFF002-D089-098D-4E84-01C421D5F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2678668"/>
            <a:ext cx="328415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de-DE" dirty="0">
                <a:latin typeface="+mn-lt"/>
              </a:rPr>
              <a:t>Saez &amp; </a:t>
            </a:r>
            <a:r>
              <a:rPr lang="de-DE" dirty="0" err="1">
                <a:latin typeface="+mn-lt"/>
              </a:rPr>
              <a:t>Zucman</a:t>
            </a:r>
            <a:r>
              <a:rPr lang="de-DE" dirty="0">
                <a:latin typeface="+mn-lt"/>
              </a:rPr>
              <a:t>, 2016, </a:t>
            </a:r>
            <a:r>
              <a:rPr lang="de-DE" sz="1800" b="0" i="0" u="none" strike="noStrike" baseline="0" dirty="0">
                <a:latin typeface="+mn-lt"/>
              </a:rPr>
              <a:t>WEALTH INEQUALITY IN THE UNITED STATES SINCE 1913: </a:t>
            </a:r>
            <a:r>
              <a:rPr lang="en-US" sz="1800" b="0" i="0" u="none" strike="noStrike" baseline="0" dirty="0">
                <a:latin typeface="+mn-lt"/>
              </a:rPr>
              <a:t>EVIDENCE FROM CAPITALIZED INCOME TAX DATA, </a:t>
            </a:r>
            <a:r>
              <a:rPr lang="de-DE" dirty="0">
                <a:latin typeface="+mn-lt"/>
              </a:rPr>
              <a:t>Quarterly Journal of Economics</a:t>
            </a:r>
          </a:p>
        </p:txBody>
      </p:sp>
    </p:spTree>
    <p:extLst>
      <p:ext uri="{BB962C8B-B14F-4D97-AF65-F5344CB8AC3E}">
        <p14:creationId xmlns:p14="http://schemas.microsoft.com/office/powerpoint/2010/main" val="14739416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075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7772400" y="6553200"/>
            <a:ext cx="1333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Klaus Wälde</a:t>
            </a:r>
          </a:p>
        </p:txBody>
      </p:sp>
      <p:pic>
        <p:nvPicPr>
          <p:cNvPr id="3077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6">
            <a:extLst>
              <a:ext uri="{FF2B5EF4-FFF2-40B4-BE49-F238E27FC236}">
                <a16:creationId xmlns:a16="http://schemas.microsoft.com/office/drawing/2014/main" id="{EF437E1A-CA7C-49C2-9171-4841DBEB61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1661081"/>
            <a:ext cx="2880000" cy="153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29CCB2C5-DA95-FFA0-7518-EE87BB390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6553200"/>
            <a:ext cx="2784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Vermögen und Gerechtigkeit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36216CF-0F34-615C-1926-FD1533DD6DFA}"/>
              </a:ext>
            </a:extLst>
          </p:cNvPr>
          <p:cNvSpPr txBox="1"/>
          <p:nvPr/>
        </p:nvSpPr>
        <p:spPr>
          <a:xfrm>
            <a:off x="381000" y="1371600"/>
            <a:ext cx="5429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2) Wie gehen wir mit der Vermögensverteilung um?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016FD95-FC24-7DF1-9A14-B7B85E37F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752600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dirty="0"/>
              <a:t>2.5) Fragen und Antworten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17AB4C1-B312-4434-E493-19DE51E75841}"/>
              </a:ext>
            </a:extLst>
          </p:cNvPr>
          <p:cNvSpPr txBox="1"/>
          <p:nvPr/>
        </p:nvSpPr>
        <p:spPr>
          <a:xfrm>
            <a:off x="777600" y="2286536"/>
            <a:ext cx="85188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DE" sz="2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Vermögen nach Beruf – wer besitzt am meisten?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2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 am meisten verdient, kann am meisten sparen (Manager, Selbständige) – siehe Bundesbanktabelle in Folien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DE" sz="2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Wie viel Prozent des Vermögens ist flüssig im Ggs. zu „nicht so einfach veräußerbaren“ Firmenwerten und Immobilien? – siehe Vermögensstruktur in Folien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DE" sz="2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Entwicklung der Vermögensverteilung über Jahrzehnte und Jahrhunderte – siehe Anhang Saez </a:t>
            </a:r>
            <a:r>
              <a:rPr lang="de-DE" sz="20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Zucman</a:t>
            </a:r>
            <a:r>
              <a:rPr lang="de-DE" sz="2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2016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DE" sz="2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 es nicht völlig normal, dass die Reichen immer reicher werden, wenn sie gut wirtschaften?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2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kann sein, in gewissen Maß auch in Ordnung für Individuen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2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nicht so klar für Dynastien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de-DE" sz="20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0652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075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7772400" y="6553200"/>
            <a:ext cx="1333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Klaus Wälde</a:t>
            </a:r>
          </a:p>
        </p:txBody>
      </p:sp>
      <p:pic>
        <p:nvPicPr>
          <p:cNvPr id="3077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6">
            <a:extLst>
              <a:ext uri="{FF2B5EF4-FFF2-40B4-BE49-F238E27FC236}">
                <a16:creationId xmlns:a16="http://schemas.microsoft.com/office/drawing/2014/main" id="{EF437E1A-CA7C-49C2-9171-4841DBEB61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1661081"/>
            <a:ext cx="2880000" cy="153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29CCB2C5-DA95-FFA0-7518-EE87BB390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6553200"/>
            <a:ext cx="2784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Vermögen und Gerechtigkeit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36216CF-0F34-615C-1926-FD1533DD6DFA}"/>
              </a:ext>
            </a:extLst>
          </p:cNvPr>
          <p:cNvSpPr txBox="1"/>
          <p:nvPr/>
        </p:nvSpPr>
        <p:spPr>
          <a:xfrm>
            <a:off x="381000" y="1371600"/>
            <a:ext cx="5429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2) Wie gehen wir mit der Vermögensverteilung um?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016FD95-FC24-7DF1-9A14-B7B85E37F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752600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dirty="0"/>
              <a:t>2.5) Fragen und Antworten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D2744F6-6CEA-5F9C-FFC6-986D8A3B0C13}"/>
              </a:ext>
            </a:extLst>
          </p:cNvPr>
          <p:cNvSpPr txBox="1"/>
          <p:nvPr/>
        </p:nvSpPr>
        <p:spPr>
          <a:xfrm>
            <a:off x="228600" y="2133600"/>
            <a:ext cx="879792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DE" sz="2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Führt eine stärkere Besteuerung von Vermögen über 1 </a:t>
            </a:r>
            <a:r>
              <a:rPr lang="de-DE" sz="20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Mrd</a:t>
            </a:r>
            <a:r>
              <a:rPr lang="de-DE" sz="2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(Unternehmensvermögen) zur Gefährdung von Betrieben und damit Arbeitsplätzen? (Vermögen ist nicht bar vorhanden, also müssten Firmenanteile verkauft werden)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2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siehe Vermögensstruktur in Folien für allgemeinen Fall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20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Einzelfällen (keine empirische Evidenz) Verkauf Firmenanteile u.U. nötig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2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aber: Erben können sich verschulden, um Steuer zu zahlen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de-DE" sz="20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leicht über Banken bei realen Vermögenswerten (Immobilien)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de-DE" sz="2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schwieriger bei immateriellen Werten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de-DE" sz="2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de-DE" sz="20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teuer kann gestreckt werden (Kreditgeber Staat)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de-DE" sz="2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Geschwi</a:t>
            </a:r>
            <a:r>
              <a:rPr lang="de-DE" sz="20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ster müssen auch ausgezahlt werden (oder stille Teilhaber)</a:t>
            </a:r>
            <a:endParaRPr lang="de-DE" sz="20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2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Verkauf von (handelbaren) Firmenanteilen ist Eigentümerwechsel und hat sekundären Einfluss auf Arbeitsplätze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20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Psychologische Aspekte der Firmennachfolge beachten</a:t>
            </a:r>
            <a:endParaRPr lang="de-DE" sz="20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7493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075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7772400" y="6553200"/>
            <a:ext cx="1333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Klaus Wälde</a:t>
            </a:r>
          </a:p>
        </p:txBody>
      </p:sp>
      <p:pic>
        <p:nvPicPr>
          <p:cNvPr id="3077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6">
            <a:extLst>
              <a:ext uri="{FF2B5EF4-FFF2-40B4-BE49-F238E27FC236}">
                <a16:creationId xmlns:a16="http://schemas.microsoft.com/office/drawing/2014/main" id="{EF437E1A-CA7C-49C2-9171-4841DBEB61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9155" y="1676400"/>
            <a:ext cx="721764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E2D88436-79DF-407E-9120-E26D9F8A6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1414463"/>
            <a:ext cx="9797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/>
              <a:t>Anhang</a:t>
            </a:r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29CCB2C5-DA95-FFA0-7518-EE87BB390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6553200"/>
            <a:ext cx="2784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Vermögen und Gerechtigkeit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A30BB41-720E-9A2C-022F-9C0E15B2907C}"/>
              </a:ext>
            </a:extLst>
          </p:cNvPr>
          <p:cNvSpPr txBox="1"/>
          <p:nvPr/>
        </p:nvSpPr>
        <p:spPr>
          <a:xfrm>
            <a:off x="117475" y="1981200"/>
            <a:ext cx="8797925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de-DE" b="1" dirty="0"/>
              <a:t>Literaturangaben</a:t>
            </a:r>
          </a:p>
          <a:p>
            <a:pPr lvl="1"/>
            <a:r>
              <a:rPr lang="de-DE" dirty="0"/>
              <a:t>stichwortartig, wären nicht bachelorarbeits- oder masterarbeitskonform ;-)</a:t>
            </a:r>
          </a:p>
          <a:p>
            <a:pPr lvl="1"/>
            <a:r>
              <a:rPr lang="de-DE" dirty="0"/>
              <a:t>weitere Details (auch zu Referenzen in Folien) auf Anfrage</a:t>
            </a:r>
          </a:p>
          <a:p>
            <a:pPr lvl="1"/>
            <a:endParaRPr lang="de-DE" dirty="0">
              <a:hlinkClick r:id="rId5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1600" dirty="0">
                <a:latin typeface="+mn-lt"/>
              </a:rPr>
              <a:t>Apel, K., 1988, Diskurs und Verantwortung. Das Problem des Übergangs zur postkonventionellen Moral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1600" dirty="0">
                <a:latin typeface="+mn-lt"/>
              </a:rPr>
              <a:t>Ferreira et al, 2022, </a:t>
            </a:r>
            <a:r>
              <a:rPr lang="de-DE" sz="1600" dirty="0">
                <a:latin typeface="+mn-lt"/>
                <a:hlinkClick r:id="rId5"/>
              </a:rPr>
              <a:t>https://academic.oup.com/isr/article/24/1/viab058/6460467?login=true</a:t>
            </a:r>
            <a:endParaRPr lang="de-DE" sz="1600" dirty="0">
              <a:latin typeface="+mn-lt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1600" dirty="0" err="1">
                <a:latin typeface="+mn-lt"/>
              </a:rPr>
              <a:t>Hvidberg</a:t>
            </a:r>
            <a:r>
              <a:rPr lang="de-DE" sz="1600" dirty="0">
                <a:latin typeface="+mn-lt"/>
              </a:rPr>
              <a:t>, Claus T Kreiner, Stefanie </a:t>
            </a:r>
            <a:r>
              <a:rPr lang="de-DE" sz="1600" dirty="0" err="1">
                <a:latin typeface="+mn-lt"/>
              </a:rPr>
              <a:t>Stantcheva</a:t>
            </a:r>
            <a:r>
              <a:rPr lang="de-DE" sz="1600" dirty="0">
                <a:latin typeface="+mn-lt"/>
              </a:rPr>
              <a:t>, Social </a:t>
            </a:r>
            <a:r>
              <a:rPr lang="de-DE" sz="1600" dirty="0" err="1">
                <a:latin typeface="+mn-lt"/>
              </a:rPr>
              <a:t>Positions</a:t>
            </a:r>
            <a:r>
              <a:rPr lang="de-DE" sz="1600" dirty="0">
                <a:latin typeface="+mn-lt"/>
              </a:rPr>
              <a:t> and Fairness Views on </a:t>
            </a:r>
            <a:r>
              <a:rPr lang="de-DE" sz="1600" dirty="0" err="1">
                <a:latin typeface="+mn-lt"/>
              </a:rPr>
              <a:t>Inequality</a:t>
            </a:r>
            <a:r>
              <a:rPr lang="de-DE" sz="1600" dirty="0">
                <a:latin typeface="+mn-lt"/>
              </a:rPr>
              <a:t>, </a:t>
            </a:r>
            <a:r>
              <a:rPr lang="de-DE" sz="1600" i="1" dirty="0">
                <a:latin typeface="+mn-lt"/>
              </a:rPr>
              <a:t>Review of Economic Studies 9</a:t>
            </a:r>
            <a:r>
              <a:rPr lang="de-DE" sz="1600" dirty="0">
                <a:latin typeface="+mn-lt"/>
              </a:rPr>
              <a:t>0, 3083–3118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1600" dirty="0">
                <a:latin typeface="+mn-lt"/>
              </a:rPr>
              <a:t>IMF, 2015 </a:t>
            </a:r>
            <a:r>
              <a:rPr lang="de-DE" sz="1600" dirty="0">
                <a:latin typeface="+mn-lt"/>
                <a:hlinkClick r:id="rId6"/>
              </a:rPr>
              <a:t>https://www.imf.org/external/pubs/ft/sdn/2015/sdn1513.pdf</a:t>
            </a:r>
            <a:endParaRPr lang="de-DE" sz="1600" dirty="0">
              <a:latin typeface="+mn-lt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 err="1">
                <a:latin typeface="+mn-lt"/>
              </a:rPr>
              <a:t>Kopczuk</a:t>
            </a:r>
            <a:r>
              <a:rPr lang="en-US" sz="1600" dirty="0">
                <a:latin typeface="+mn-lt"/>
              </a:rPr>
              <a:t> 2013 Handbook of Public Economics, Taxation of intergenerational transfers and wealth, Elsevier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1600" dirty="0" err="1">
                <a:latin typeface="+mn-lt"/>
              </a:rPr>
              <a:t>Kymlicka</a:t>
            </a:r>
            <a:r>
              <a:rPr lang="de-DE" sz="1600" dirty="0">
                <a:latin typeface="+mn-lt"/>
              </a:rPr>
              <a:t>, 2001, </a:t>
            </a:r>
            <a:r>
              <a:rPr lang="en-US" sz="1600" dirty="0">
                <a:latin typeface="+mn-lt"/>
              </a:rPr>
              <a:t>Contemporary Political Philosophy: An Introduction </a:t>
            </a:r>
          </a:p>
        </p:txBody>
      </p:sp>
    </p:spTree>
    <p:extLst>
      <p:ext uri="{BB962C8B-B14F-4D97-AF65-F5344CB8AC3E}">
        <p14:creationId xmlns:p14="http://schemas.microsoft.com/office/powerpoint/2010/main" val="33360223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075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7772400" y="6553200"/>
            <a:ext cx="1333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Klaus Wälde</a:t>
            </a:r>
          </a:p>
        </p:txBody>
      </p:sp>
      <p:pic>
        <p:nvPicPr>
          <p:cNvPr id="3077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6">
            <a:extLst>
              <a:ext uri="{FF2B5EF4-FFF2-40B4-BE49-F238E27FC236}">
                <a16:creationId xmlns:a16="http://schemas.microsoft.com/office/drawing/2014/main" id="{EF437E1A-CA7C-49C2-9171-4841DBEB61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9155" y="1676400"/>
            <a:ext cx="721764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E2D88436-79DF-407E-9120-E26D9F8A6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1414463"/>
            <a:ext cx="9797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/>
              <a:t>Anhang</a:t>
            </a:r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29CCB2C5-DA95-FFA0-7518-EE87BB390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6553200"/>
            <a:ext cx="2784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Vermögen und Gerechtigkeit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A30BB41-720E-9A2C-022F-9C0E15B2907C}"/>
              </a:ext>
            </a:extLst>
          </p:cNvPr>
          <p:cNvSpPr txBox="1"/>
          <p:nvPr/>
        </p:nvSpPr>
        <p:spPr>
          <a:xfrm>
            <a:off x="117475" y="1981200"/>
            <a:ext cx="879792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Roemer, 2000, Equality of Opportunity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1800" b="0" u="none" strike="noStrike" baseline="0" dirty="0" err="1">
                <a:latin typeface="+mn-lt"/>
              </a:rPr>
              <a:t>Shayo</a:t>
            </a:r>
            <a:r>
              <a:rPr lang="de-DE" sz="1800" b="0" u="none" strike="noStrike" baseline="0" dirty="0">
                <a:latin typeface="+mn-lt"/>
              </a:rPr>
              <a:t>, 2020, Social Identity and Economic Policy, Annual Review of Economics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800" b="0" u="none" strike="noStrike" baseline="0" dirty="0" err="1">
                <a:latin typeface="+mn-lt"/>
              </a:rPr>
              <a:t>Thustrup</a:t>
            </a:r>
            <a:r>
              <a:rPr lang="en-US" sz="1800" b="0" u="none" strike="noStrike" baseline="0" dirty="0">
                <a:latin typeface="+mn-lt"/>
              </a:rPr>
              <a:t>, C.,  </a:t>
            </a:r>
            <a:r>
              <a:rPr lang="en-US" sz="1800" b="0" u="none" strike="noStrike" baseline="0" dirty="0" err="1">
                <a:latin typeface="+mn-lt"/>
              </a:rPr>
              <a:t>Kreiner</a:t>
            </a:r>
            <a:r>
              <a:rPr lang="en-US" sz="1800" b="0" u="none" strike="noStrike" baseline="0" dirty="0">
                <a:latin typeface="+mn-lt"/>
              </a:rPr>
              <a:t>, Isabel </a:t>
            </a:r>
            <a:r>
              <a:rPr lang="en-US" sz="1800" b="0" u="none" strike="noStrike" baseline="0" dirty="0" err="1">
                <a:latin typeface="+mn-lt"/>
              </a:rPr>
              <a:t>Skak</a:t>
            </a:r>
            <a:r>
              <a:rPr lang="en-US" sz="1800" b="0" u="none" strike="noStrike" baseline="0" dirty="0">
                <a:latin typeface="+mn-lt"/>
              </a:rPr>
              <a:t> Olufsen 2022 Is inequality in subjective well-being meritocratic? Journal of Economic Behavior &amp; Organization</a:t>
            </a:r>
            <a:endParaRPr lang="de-DE" sz="1800" b="0" u="none" strike="noStrike" baseline="0" dirty="0">
              <a:latin typeface="+mn-lt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1800" dirty="0" err="1">
                <a:latin typeface="+mn-lt"/>
              </a:rPr>
              <a:t>Zucman</a:t>
            </a:r>
            <a:r>
              <a:rPr lang="de-DE" sz="1800" dirty="0">
                <a:latin typeface="+mn-lt"/>
              </a:rPr>
              <a:t>, 2024, </a:t>
            </a:r>
            <a:r>
              <a:rPr lang="en-US" sz="1800" i="0" u="none" strike="noStrike" baseline="0" dirty="0">
                <a:solidFill>
                  <a:srgbClr val="000000"/>
                </a:solidFill>
                <a:latin typeface="+mn-lt"/>
              </a:rPr>
              <a:t>A blueprint for a coordinated minimum effective taxation standard for ultra-high-net-worth individuals  </a:t>
            </a:r>
            <a:r>
              <a:rPr lang="de-DE" sz="1800" dirty="0">
                <a:latin typeface="+mn-lt"/>
              </a:rPr>
              <a:t>https://gabriel-zucman.eu/files/report-g20.pdf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018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Text, Screenshot, Reihe, Diagramm enthält.&#10;&#10;Automatisch generierte Beschreibung">
            <a:extLst>
              <a:ext uri="{FF2B5EF4-FFF2-40B4-BE49-F238E27FC236}">
                <a16:creationId xmlns:a16="http://schemas.microsoft.com/office/drawing/2014/main" id="{A721324A-834F-288D-1F6C-CB3B89E02A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57400"/>
            <a:ext cx="7684676" cy="4760545"/>
          </a:xfrm>
          <a:prstGeom prst="rect">
            <a:avLst/>
          </a:prstGeom>
        </p:spPr>
      </p:pic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075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7772400" y="6553200"/>
            <a:ext cx="1333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Klaus Wälde</a:t>
            </a:r>
          </a:p>
        </p:txBody>
      </p:sp>
      <p:pic>
        <p:nvPicPr>
          <p:cNvPr id="3077" name="Picture 5" descr="GSME-Logo_rot_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1">
            <a:extLst>
              <a:ext uri="{FF2B5EF4-FFF2-40B4-BE49-F238E27FC236}">
                <a16:creationId xmlns:a16="http://schemas.microsoft.com/office/drawing/2014/main" id="{B189BB77-A5FF-ED47-0DD1-4BDDB0783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6553200"/>
            <a:ext cx="2784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Vermögen und Gerechtigkeit</a:t>
            </a:r>
          </a:p>
        </p:txBody>
      </p:sp>
      <p:sp>
        <p:nvSpPr>
          <p:cNvPr id="2" name="Rechteck 9">
            <a:extLst>
              <a:ext uri="{FF2B5EF4-FFF2-40B4-BE49-F238E27FC236}">
                <a16:creationId xmlns:a16="http://schemas.microsoft.com/office/drawing/2014/main" id="{E6D6530F-02D2-3139-2965-03C159DC5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52600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dirty="0"/>
              <a:t>1.1) Was ist Vermögen?</a:t>
            </a:r>
          </a:p>
        </p:txBody>
      </p:sp>
      <p:sp>
        <p:nvSpPr>
          <p:cNvPr id="5" name="Line 6">
            <a:extLst>
              <a:ext uri="{FF2B5EF4-FFF2-40B4-BE49-F238E27FC236}">
                <a16:creationId xmlns:a16="http://schemas.microsoft.com/office/drawing/2014/main" id="{852EB6FE-9530-82E3-120F-8689A3B7CD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85800" y="1676400"/>
            <a:ext cx="1990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A1D27E4-287C-E2D3-F1C7-CED97E239E00}"/>
              </a:ext>
            </a:extLst>
          </p:cNvPr>
          <p:cNvSpPr txBox="1"/>
          <p:nvPr/>
        </p:nvSpPr>
        <p:spPr>
          <a:xfrm>
            <a:off x="132715" y="1394936"/>
            <a:ext cx="6353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1) Wie schaut die Vermögensverteilung in Deutschland aus?</a:t>
            </a:r>
          </a:p>
        </p:txBody>
      </p:sp>
    </p:spTree>
    <p:extLst>
      <p:ext uri="{BB962C8B-B14F-4D97-AF65-F5344CB8AC3E}">
        <p14:creationId xmlns:p14="http://schemas.microsoft.com/office/powerpoint/2010/main" val="1027215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075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7772400" y="6553200"/>
            <a:ext cx="1333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Klaus Wälde</a:t>
            </a:r>
          </a:p>
        </p:txBody>
      </p:sp>
      <p:pic>
        <p:nvPicPr>
          <p:cNvPr id="3077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1">
            <a:extLst>
              <a:ext uri="{FF2B5EF4-FFF2-40B4-BE49-F238E27FC236}">
                <a16:creationId xmlns:a16="http://schemas.microsoft.com/office/drawing/2014/main" id="{29CCB2C5-DA95-FFA0-7518-EE87BB390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6553200"/>
            <a:ext cx="2784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Vermögen und Gerechtigkeit</a:t>
            </a:r>
          </a:p>
        </p:txBody>
      </p:sp>
      <p:sp>
        <p:nvSpPr>
          <p:cNvPr id="2" name="Rechteck 9">
            <a:extLst>
              <a:ext uri="{FF2B5EF4-FFF2-40B4-BE49-F238E27FC236}">
                <a16:creationId xmlns:a16="http://schemas.microsoft.com/office/drawing/2014/main" id="{C989E6FD-DD8A-ADE3-5E48-E66ACE083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485072"/>
            <a:ext cx="8229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Brutto- </a:t>
            </a:r>
            <a:r>
              <a:rPr lang="de-DE" dirty="0" err="1"/>
              <a:t>vs</a:t>
            </a:r>
            <a:r>
              <a:rPr lang="de-DE" dirty="0"/>
              <a:t> Nettovermögen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/>
              <a:t>Bruttovermögen: alle Vermögensgegenstände im persönlichen Eigentum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/>
              <a:t>Nettovermögen: Bruttovermögen minus Schulden (z.B. Baudarlehen, Konsumkredit)</a:t>
            </a: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73BCE93D-A60F-AE05-29B0-37E2E5C41C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85800" y="1676400"/>
            <a:ext cx="1990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F7D1A8C-BDE6-0F3E-08CC-5BA12A2A3D67}"/>
              </a:ext>
            </a:extLst>
          </p:cNvPr>
          <p:cNvSpPr txBox="1"/>
          <p:nvPr/>
        </p:nvSpPr>
        <p:spPr>
          <a:xfrm>
            <a:off x="132715" y="1394936"/>
            <a:ext cx="6353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1) Wie schaut die Vermögensverteilung in Deutschland aus?</a:t>
            </a:r>
          </a:p>
        </p:txBody>
      </p:sp>
      <p:sp>
        <p:nvSpPr>
          <p:cNvPr id="11" name="Rechteck 9">
            <a:extLst>
              <a:ext uri="{FF2B5EF4-FFF2-40B4-BE49-F238E27FC236}">
                <a16:creationId xmlns:a16="http://schemas.microsoft.com/office/drawing/2014/main" id="{BE842876-17F3-BBC4-CE37-D1F671C0D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52600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dirty="0"/>
              <a:t>1.1) Was ist Vermögen?</a:t>
            </a:r>
          </a:p>
        </p:txBody>
      </p:sp>
    </p:spTree>
    <p:extLst>
      <p:ext uri="{BB962C8B-B14F-4D97-AF65-F5344CB8AC3E}">
        <p14:creationId xmlns:p14="http://schemas.microsoft.com/office/powerpoint/2010/main" val="3222497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075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7772400" y="6553200"/>
            <a:ext cx="1333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Klaus Wälde</a:t>
            </a:r>
          </a:p>
        </p:txBody>
      </p:sp>
      <p:pic>
        <p:nvPicPr>
          <p:cNvPr id="3077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1">
            <a:extLst>
              <a:ext uri="{FF2B5EF4-FFF2-40B4-BE49-F238E27FC236}">
                <a16:creationId xmlns:a16="http://schemas.microsoft.com/office/drawing/2014/main" id="{29CCB2C5-DA95-FFA0-7518-EE87BB390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6553200"/>
            <a:ext cx="2784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Vermögen und Gerechtigkeit</a:t>
            </a:r>
          </a:p>
        </p:txBody>
      </p:sp>
      <p:sp>
        <p:nvSpPr>
          <p:cNvPr id="6" name="Rechteck 9">
            <a:extLst>
              <a:ext uri="{FF2B5EF4-FFF2-40B4-BE49-F238E27FC236}">
                <a16:creationId xmlns:a16="http://schemas.microsoft.com/office/drawing/2014/main" id="{633B6A64-E964-4979-9000-B0C7CF2DE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450068"/>
            <a:ext cx="6096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Übliche Darstellungen in der deskriptiven Statistik</a:t>
            </a:r>
          </a:p>
          <a:p>
            <a:pPr marL="800100" lvl="1" indent="-342900">
              <a:buAutoNum type="alphaLcParenR"/>
            </a:pPr>
            <a:r>
              <a:rPr lang="de-DE" dirty="0"/>
              <a:t>Perzentile</a:t>
            </a:r>
          </a:p>
          <a:p>
            <a:pPr marL="800100" lvl="1" indent="-342900">
              <a:buAutoNum type="alphaLcParenR"/>
            </a:pPr>
            <a:r>
              <a:rPr lang="de-DE" dirty="0"/>
              <a:t>Verteilungsfunktion</a:t>
            </a:r>
          </a:p>
          <a:p>
            <a:pPr marL="800100" lvl="1" indent="-342900">
              <a:buAutoNum type="alphaLcParenR"/>
            </a:pPr>
            <a:r>
              <a:rPr lang="de-DE" dirty="0"/>
              <a:t>Histogramm</a:t>
            </a:r>
          </a:p>
          <a:p>
            <a:pPr marL="800100" lvl="1" indent="-342900">
              <a:buAutoNum type="alphaLcParenR"/>
            </a:pPr>
            <a:r>
              <a:rPr lang="de-DE" dirty="0"/>
              <a:t>Lorenzkurven und </a:t>
            </a:r>
            <a:r>
              <a:rPr lang="de-DE" dirty="0" err="1"/>
              <a:t>Ginikoeffizienten</a:t>
            </a:r>
            <a:endParaRPr lang="de-DE" dirty="0"/>
          </a:p>
        </p:txBody>
      </p:sp>
      <p:sp>
        <p:nvSpPr>
          <p:cNvPr id="2" name="Line 6">
            <a:extLst>
              <a:ext uri="{FF2B5EF4-FFF2-40B4-BE49-F238E27FC236}">
                <a16:creationId xmlns:a16="http://schemas.microsoft.com/office/drawing/2014/main" id="{02B5BEE8-8B71-4922-8885-A2DC9E6936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85800" y="1676400"/>
            <a:ext cx="1990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3D34EF7-6B1E-12FE-AC0F-D2186E5BFA7E}"/>
              </a:ext>
            </a:extLst>
          </p:cNvPr>
          <p:cNvSpPr txBox="1"/>
          <p:nvPr/>
        </p:nvSpPr>
        <p:spPr>
          <a:xfrm>
            <a:off x="132715" y="1394936"/>
            <a:ext cx="6353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1) Wie schaut die Vermögensverteilung in Deutschland aus?</a:t>
            </a:r>
          </a:p>
        </p:txBody>
      </p:sp>
      <p:sp>
        <p:nvSpPr>
          <p:cNvPr id="7" name="Rechteck 9">
            <a:extLst>
              <a:ext uri="{FF2B5EF4-FFF2-40B4-BE49-F238E27FC236}">
                <a16:creationId xmlns:a16="http://schemas.microsoft.com/office/drawing/2014/main" id="{D3BD3D47-14BB-276E-F036-2AF91172E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52600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dirty="0"/>
              <a:t>1.2) Wie beschreibt man Verteilungen?</a:t>
            </a:r>
          </a:p>
        </p:txBody>
      </p:sp>
    </p:spTree>
    <p:extLst>
      <p:ext uri="{BB962C8B-B14F-4D97-AF65-F5344CB8AC3E}">
        <p14:creationId xmlns:p14="http://schemas.microsoft.com/office/powerpoint/2010/main" val="391517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075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7772400" y="6553200"/>
            <a:ext cx="1333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Klaus Wälde</a:t>
            </a:r>
          </a:p>
        </p:txBody>
      </p:sp>
      <p:pic>
        <p:nvPicPr>
          <p:cNvPr id="3077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1">
            <a:extLst>
              <a:ext uri="{FF2B5EF4-FFF2-40B4-BE49-F238E27FC236}">
                <a16:creationId xmlns:a16="http://schemas.microsoft.com/office/drawing/2014/main" id="{29CCB2C5-DA95-FFA0-7518-EE87BB390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6553200"/>
            <a:ext cx="2784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Vermögen und Gerechtigkeit</a:t>
            </a:r>
          </a:p>
        </p:txBody>
      </p:sp>
      <p:sp>
        <p:nvSpPr>
          <p:cNvPr id="6" name="Rechteck 9">
            <a:extLst>
              <a:ext uri="{FF2B5EF4-FFF2-40B4-BE49-F238E27FC236}">
                <a16:creationId xmlns:a16="http://schemas.microsoft.com/office/drawing/2014/main" id="{633B6A64-E964-4979-9000-B0C7CF2DE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133600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de-DE" dirty="0"/>
              <a:t>a) Perzentile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6C39624-EE81-7659-AE2C-D1321E7E90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653" y="2574487"/>
            <a:ext cx="6857347" cy="3890846"/>
          </a:xfrm>
          <a:prstGeom prst="rect">
            <a:avLst/>
          </a:prstGeom>
        </p:spPr>
      </p:pic>
      <p:sp>
        <p:nvSpPr>
          <p:cNvPr id="2" name="Line 6">
            <a:extLst>
              <a:ext uri="{FF2B5EF4-FFF2-40B4-BE49-F238E27FC236}">
                <a16:creationId xmlns:a16="http://schemas.microsoft.com/office/drawing/2014/main" id="{B7B1C7AA-66A0-3A27-5010-033F6CF200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85800" y="1676400"/>
            <a:ext cx="1990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85D6538-B00B-659A-5FDC-7CC0FA5B51C8}"/>
              </a:ext>
            </a:extLst>
          </p:cNvPr>
          <p:cNvSpPr txBox="1"/>
          <p:nvPr/>
        </p:nvSpPr>
        <p:spPr>
          <a:xfrm>
            <a:off x="132715" y="1394936"/>
            <a:ext cx="6353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1) Wie schaut die Vermögensverteilung in Deutschland aus?</a:t>
            </a:r>
          </a:p>
        </p:txBody>
      </p:sp>
      <p:sp>
        <p:nvSpPr>
          <p:cNvPr id="8" name="Rechteck 9">
            <a:extLst>
              <a:ext uri="{FF2B5EF4-FFF2-40B4-BE49-F238E27FC236}">
                <a16:creationId xmlns:a16="http://schemas.microsoft.com/office/drawing/2014/main" id="{303D1870-7EE8-FD3C-3AED-BA680FB6F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52600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dirty="0"/>
              <a:t>1.2) Wie beschreibt man Verteilungen?</a:t>
            </a:r>
          </a:p>
        </p:txBody>
      </p:sp>
    </p:spTree>
    <p:extLst>
      <p:ext uri="{BB962C8B-B14F-4D97-AF65-F5344CB8AC3E}">
        <p14:creationId xmlns:p14="http://schemas.microsoft.com/office/powerpoint/2010/main" val="41029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075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7772400" y="6553200"/>
            <a:ext cx="1333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Klaus Wälde</a:t>
            </a:r>
          </a:p>
        </p:txBody>
      </p:sp>
      <p:pic>
        <p:nvPicPr>
          <p:cNvPr id="3077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1">
            <a:extLst>
              <a:ext uri="{FF2B5EF4-FFF2-40B4-BE49-F238E27FC236}">
                <a16:creationId xmlns:a16="http://schemas.microsoft.com/office/drawing/2014/main" id="{29CCB2C5-DA95-FFA0-7518-EE87BB390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6553200"/>
            <a:ext cx="2784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Vermögen und Gerechtigkeit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9A992B2-1A83-CC55-173D-E1E973ABB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1419" y="1914359"/>
            <a:ext cx="6083781" cy="4486441"/>
          </a:xfrm>
          <a:prstGeom prst="rect">
            <a:avLst/>
          </a:prstGeom>
        </p:spPr>
      </p:pic>
      <p:sp>
        <p:nvSpPr>
          <p:cNvPr id="2" name="Line 6">
            <a:extLst>
              <a:ext uri="{FF2B5EF4-FFF2-40B4-BE49-F238E27FC236}">
                <a16:creationId xmlns:a16="http://schemas.microsoft.com/office/drawing/2014/main" id="{226A4E6B-80C0-08CF-89CC-4D42AD4B6E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85800" y="1676400"/>
            <a:ext cx="1990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98F8C51-2A4A-7A02-F0E8-7A07032DB44D}"/>
              </a:ext>
            </a:extLst>
          </p:cNvPr>
          <p:cNvSpPr txBox="1"/>
          <p:nvPr/>
        </p:nvSpPr>
        <p:spPr>
          <a:xfrm>
            <a:off x="132715" y="1394936"/>
            <a:ext cx="6353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1) Wie schaut die Vermögensverteilung in Deutschland aus?</a:t>
            </a:r>
          </a:p>
        </p:txBody>
      </p:sp>
    </p:spTree>
    <p:extLst>
      <p:ext uri="{BB962C8B-B14F-4D97-AF65-F5344CB8AC3E}">
        <p14:creationId xmlns:p14="http://schemas.microsoft.com/office/powerpoint/2010/main" val="40141343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6&quot;&gt;&lt;property id=&quot;20148&quot; value=&quot;5&quot;/&gt;&lt;property id=&quot;20300&quot; value=&quot;Folie 1 - &amp;quot;Zwischen Fühlen und Denken&amp;#x0D;&amp;#x0A;—&amp;#x0D;&amp;#x0A;Duale Prozesstheorien in der Ökonomik und Psychologie&amp;quot;&quot;/&gt;&lt;property id=&quot;20307&quot; value=&quot;257&quot;/&gt;&lt;/object&gt;&lt;object type=&quot;3&quot; unique_id=&quot;13356&quot;&gt;&lt;property id=&quot;20148&quot; value=&quot;5&quot;/&gt;&lt;property id=&quot;20300&quot; value=&quot;Folie 2&quot;/&gt;&lt;property id=&quot;20307&quot; value=&quot;311&quot;/&gt;&lt;/object&gt;&lt;object type=&quot;3&quot; unique_id=&quot;13357&quot;&gt;&lt;property id=&quot;20148&quot; value=&quot;5&quot;/&gt;&lt;property id=&quot;20300&quot; value=&quot;Folie 4&quot;/&gt;&lt;property id=&quot;20307&quot; value=&quot;312&quot;/&gt;&lt;/object&gt;&lt;object type=&quot;3&quot; unique_id=&quot;13358&quot;&gt;&lt;property id=&quot;20148&quot; value=&quot;5&quot;/&gt;&lt;property id=&quot;20300&quot; value=&quot;Folie 6&quot;/&gt;&lt;property id=&quot;20307&quot; value=&quot;313&quot;/&gt;&lt;/object&gt;&lt;object type=&quot;3&quot; unique_id=&quot;13359&quot;&gt;&lt;property id=&quot;20148&quot; value=&quot;5&quot;/&gt;&lt;property id=&quot;20300&quot; value=&quot;Folie 7&quot;/&gt;&lt;property id=&quot;20307&quot; value=&quot;314&quot;/&gt;&lt;/object&gt;&lt;object type=&quot;3&quot; unique_id=&quot;13360&quot;&gt;&lt;property id=&quot;20148&quot; value=&quot;5&quot;/&gt;&lt;property id=&quot;20300&quot; value=&quot;Folie 38&quot;/&gt;&lt;property id=&quot;20307&quot; value=&quot;315&quot;/&gt;&lt;/object&gt;&lt;object type=&quot;3&quot; unique_id=&quot;13361&quot;&gt;&lt;property id=&quot;20148&quot; value=&quot;5&quot;/&gt;&lt;property id=&quot;20300&quot; value=&quot;Folie 42&quot;/&gt;&lt;property id=&quot;20307&quot; value=&quot;316&quot;/&gt;&lt;/object&gt;&lt;object type=&quot;3&quot; unique_id=&quot;13363&quot;&gt;&lt;property id=&quot;20148&quot; value=&quot;5&quot;/&gt;&lt;property id=&quot;20300&quot; value=&quot;Folie 44&quot;/&gt;&lt;property id=&quot;20307&quot; value=&quot;318&quot;/&gt;&lt;/object&gt;&lt;object type=&quot;3&quot; unique_id=&quot;13365&quot;&gt;&lt;property id=&quot;20148&quot; value=&quot;5&quot;/&gt;&lt;property id=&quot;20300&quot; value=&quot;Folie 56&quot;/&gt;&lt;property id=&quot;20307&quot; value=&quot;320&quot;/&gt;&lt;/object&gt;&lt;object type=&quot;3&quot; unique_id=&quot;13626&quot;&gt;&lt;property id=&quot;20148&quot; value=&quot;5&quot;/&gt;&lt;property id=&quot;20300&quot; value=&quot;Folie 3&quot;/&gt;&lt;property id=&quot;20307&quot; value=&quot;325&quot;/&gt;&lt;/object&gt;&lt;object type=&quot;3&quot; unique_id=&quot;13696&quot;&gt;&lt;property id=&quot;20148&quot; value=&quot;5&quot;/&gt;&lt;property id=&quot;20300&quot; value=&quot;Folie 9&quot;/&gt;&lt;property id=&quot;20307&quot; value=&quot;326&quot;/&gt;&lt;/object&gt;&lt;object type=&quot;3&quot; unique_id=&quot;13793&quot;&gt;&lt;property id=&quot;20148&quot; value=&quot;5&quot;/&gt;&lt;property id=&quot;20300&quot; value=&quot;Folie 10&quot;/&gt;&lt;property id=&quot;20307&quot; value=&quot;327&quot;/&gt;&lt;/object&gt;&lt;object type=&quot;3&quot; unique_id=&quot;14211&quot;&gt;&lt;property id=&quot;20148&quot; value=&quot;5&quot;/&gt;&lt;property id=&quot;20300&quot; value=&quot;Folie 11&quot;/&gt;&lt;property id=&quot;20307&quot; value=&quot;329&quot;/&gt;&lt;/object&gt;&lt;object type=&quot;3&quot; unique_id=&quot;14434&quot;&gt;&lt;property id=&quot;20148&quot; value=&quot;5&quot;/&gt;&lt;property id=&quot;20300&quot; value=&quot;Folie 17&quot;/&gt;&lt;property id=&quot;20307&quot; value=&quot;331&quot;/&gt;&lt;/object&gt;&lt;object type=&quot;3&quot; unique_id=&quot;14551&quot;&gt;&lt;property id=&quot;20148&quot; value=&quot;5&quot;/&gt;&lt;property id=&quot;20300&quot; value=&quot;Folie 12&quot;/&gt;&lt;property id=&quot;20307&quot; value=&quot;332&quot;/&gt;&lt;/object&gt;&lt;object type=&quot;3&quot; unique_id=&quot;14702&quot;&gt;&lt;property id=&quot;20148&quot; value=&quot;5&quot;/&gt;&lt;property id=&quot;20300&quot; value=&quot;Folie 18&quot;/&gt;&lt;property id=&quot;20307&quot; value=&quot;333&quot;/&gt;&lt;/object&gt;&lt;object type=&quot;3&quot; unique_id=&quot;14796&quot;&gt;&lt;property id=&quot;20148&quot; value=&quot;5&quot;/&gt;&lt;property id=&quot;20300&quot; value=&quot;Folie 22&quot;/&gt;&lt;property id=&quot;20307&quot; value=&quot;334&quot;/&gt;&lt;/object&gt;&lt;object type=&quot;3&quot; unique_id=&quot;14797&quot;&gt;&lt;property id=&quot;20148&quot; value=&quot;5&quot;/&gt;&lt;property id=&quot;20300&quot; value=&quot;Folie 20&quot;/&gt;&lt;property id=&quot;20307&quot; value=&quot;335&quot;/&gt;&lt;/object&gt;&lt;object type=&quot;3&quot; unique_id=&quot;14798&quot;&gt;&lt;property id=&quot;20148&quot; value=&quot;5&quot;/&gt;&lt;property id=&quot;20300&quot; value=&quot;Folie 23&quot;/&gt;&lt;property id=&quot;20307&quot; value=&quot;336&quot;/&gt;&lt;/object&gt;&lt;object type=&quot;3&quot; unique_id=&quot;14799&quot;&gt;&lt;property id=&quot;20148&quot; value=&quot;5&quot;/&gt;&lt;property id=&quot;20300&quot; value=&quot;Folie 24&quot;/&gt;&lt;property id=&quot;20307&quot; value=&quot;337&quot;/&gt;&lt;/object&gt;&lt;object type=&quot;3&quot; unique_id=&quot;14800&quot;&gt;&lt;property id=&quot;20148&quot; value=&quot;5&quot;/&gt;&lt;property id=&quot;20300&quot; value=&quot;Folie 25&quot;/&gt;&lt;property id=&quot;20307&quot; value=&quot;338&quot;/&gt;&lt;/object&gt;&lt;object type=&quot;3&quot; unique_id=&quot;14801&quot;&gt;&lt;property id=&quot;20148&quot; value=&quot;5&quot;/&gt;&lt;property id=&quot;20300&quot; value=&quot;Folie 27&quot;/&gt;&lt;property id=&quot;20307&quot; value=&quot;339&quot;/&gt;&lt;/object&gt;&lt;object type=&quot;3&quot; unique_id=&quot;14802&quot;&gt;&lt;property id=&quot;20148&quot; value=&quot;5&quot;/&gt;&lt;property id=&quot;20300&quot; value=&quot;Folie 28&quot;/&gt;&lt;property id=&quot;20307&quot; value=&quot;340&quot;/&gt;&lt;/object&gt;&lt;object type=&quot;3&quot; unique_id=&quot;14803&quot;&gt;&lt;property id=&quot;20148&quot; value=&quot;5&quot;/&gt;&lt;property id=&quot;20300&quot; value=&quot;Folie 35&quot;/&gt;&lt;property id=&quot;20307&quot; value=&quot;341&quot;/&gt;&lt;/object&gt;&lt;object type=&quot;3&quot; unique_id=&quot;14804&quot;&gt;&lt;property id=&quot;20148&quot; value=&quot;5&quot;/&gt;&lt;property id=&quot;20300&quot; value=&quot;Folie 36&quot;/&gt;&lt;property id=&quot;20307&quot; value=&quot;342&quot;/&gt;&lt;/object&gt;&lt;object type=&quot;3&quot; unique_id=&quot;14805&quot;&gt;&lt;property id=&quot;20148&quot; value=&quot;5&quot;/&gt;&lt;property id=&quot;20300&quot; value=&quot;Folie 37&quot;/&gt;&lt;property id=&quot;20307&quot; value=&quot;343&quot;/&gt;&lt;/object&gt;&lt;object type=&quot;3&quot; unique_id=&quot;14806&quot;&gt;&lt;property id=&quot;20148&quot; value=&quot;5&quot;/&gt;&lt;property id=&quot;20300&quot; value=&quot;Folie 39&quot;/&gt;&lt;property id=&quot;20307&quot; value=&quot;344&quot;/&gt;&lt;/object&gt;&lt;object type=&quot;3&quot; unique_id=&quot;15096&quot;&gt;&lt;property id=&quot;20148&quot; value=&quot;5&quot;/&gt;&lt;property id=&quot;20300&quot; value=&quot;Folie 41&quot;/&gt;&lt;property id=&quot;20307&quot; value=&quot;345&quot;/&gt;&lt;/object&gt;&lt;object type=&quot;3&quot; unique_id=&quot;15223&quot;&gt;&lt;property id=&quot;20148&quot; value=&quot;5&quot;/&gt;&lt;property id=&quot;20300&quot; value=&quot;Folie 40&quot;/&gt;&lt;property id=&quot;20307&quot; value=&quot;346&quot;/&gt;&lt;/object&gt;&lt;object type=&quot;3&quot; unique_id=&quot;16179&quot;&gt;&lt;property id=&quot;20148&quot; value=&quot;5&quot;/&gt;&lt;property id=&quot;20300&quot; value=&quot;Folie 43&quot;/&gt;&lt;property id=&quot;20307&quot; value=&quot;351&quot;/&gt;&lt;/object&gt;&lt;object type=&quot;3&quot; unique_id=&quot;16739&quot;&gt;&lt;property id=&quot;20148&quot; value=&quot;5&quot;/&gt;&lt;property id=&quot;20300&quot; value=&quot;Folie 45&quot;/&gt;&lt;property id=&quot;20307&quot; value=&quot;353&quot;/&gt;&lt;/object&gt;&lt;object type=&quot;3&quot; unique_id=&quot;16966&quot;&gt;&lt;property id=&quot;20148&quot; value=&quot;5&quot;/&gt;&lt;property id=&quot;20300&quot; value=&quot;Folie 46&quot;/&gt;&lt;property id=&quot;20307&quot; value=&quot;354&quot;/&gt;&lt;/object&gt;&lt;object type=&quot;3&quot; unique_id=&quot;18181&quot;&gt;&lt;property id=&quot;20148&quot; value=&quot;5&quot;/&gt;&lt;property id=&quot;20300&quot; value=&quot;Folie 50&quot;/&gt;&lt;property id=&quot;20307&quot; value=&quot;356&quot;/&gt;&lt;/object&gt;&lt;object type=&quot;3&quot; unique_id=&quot;18182&quot;&gt;&lt;property id=&quot;20148&quot; value=&quot;5&quot;/&gt;&lt;property id=&quot;20300&quot; value=&quot;Folie 8&quot;/&gt;&lt;property id=&quot;20307&quot; value=&quot;368&quot;/&gt;&lt;/object&gt;&lt;object type=&quot;3&quot; unique_id=&quot;18183&quot;&gt;&lt;property id=&quot;20148&quot; value=&quot;5&quot;/&gt;&lt;property id=&quot;20300&quot; value=&quot;Folie 14&quot;/&gt;&lt;property id=&quot;20307&quot; value=&quot;376&quot;/&gt;&lt;/object&gt;&lt;object type=&quot;3&quot; unique_id=&quot;18184&quot;&gt;&lt;property id=&quot;20148&quot; value=&quot;5&quot;/&gt;&lt;property id=&quot;20300&quot; value=&quot;Folie 16&quot;/&gt;&lt;property id=&quot;20307&quot; value=&quot;370&quot;/&gt;&lt;/object&gt;&lt;object type=&quot;3&quot; unique_id=&quot;18185&quot;&gt;&lt;property id=&quot;20148&quot; value=&quot;5&quot;/&gt;&lt;property id=&quot;20300&quot; value=&quot;Folie 19&quot;/&gt;&lt;property id=&quot;20307&quot; value=&quot;369&quot;/&gt;&lt;/object&gt;&lt;object type=&quot;3&quot; unique_id=&quot;18186&quot;&gt;&lt;property id=&quot;20148&quot; value=&quot;5&quot;/&gt;&lt;property id=&quot;20300&quot; value=&quot;Folie 26&quot;/&gt;&lt;property id=&quot;20307&quot; value=&quot;371&quot;/&gt;&lt;/object&gt;&lt;object type=&quot;3&quot; unique_id=&quot;18187&quot;&gt;&lt;property id=&quot;20148&quot; value=&quot;5&quot;/&gt;&lt;property id=&quot;20300&quot; value=&quot;Folie 47&quot;/&gt;&lt;property id=&quot;20307&quot; value=&quot;372&quot;/&gt;&lt;/object&gt;&lt;object type=&quot;3&quot; unique_id=&quot;18188&quot;&gt;&lt;property id=&quot;20148&quot; value=&quot;5&quot;/&gt;&lt;property id=&quot;20300&quot; value=&quot;Folie 48&quot;/&gt;&lt;property id=&quot;20307&quot; value=&quot;373&quot;/&gt;&lt;/object&gt;&lt;object type=&quot;3&quot; unique_id=&quot;18189&quot;&gt;&lt;property id=&quot;20148&quot; value=&quot;5&quot;/&gt;&lt;property id=&quot;20300&quot; value=&quot;Folie 49&quot;/&gt;&lt;property id=&quot;20307&quot; value=&quot;361&quot;/&gt;&lt;/object&gt;&lt;object type=&quot;3&quot; unique_id=&quot;18190&quot;&gt;&lt;property id=&quot;20148&quot; value=&quot;5&quot;/&gt;&lt;property id=&quot;20300&quot; value=&quot;Folie 51&quot;/&gt;&lt;property id=&quot;20307&quot; value=&quot;357&quot;/&gt;&lt;/object&gt;&lt;object type=&quot;3&quot; unique_id=&quot;18191&quot;&gt;&lt;property id=&quot;20148&quot; value=&quot;5&quot;/&gt;&lt;property id=&quot;20300&quot; value=&quot;Folie 52&quot;/&gt;&lt;property id=&quot;20307&quot; value=&quot;359&quot;/&gt;&lt;/object&gt;&lt;object type=&quot;3&quot; unique_id=&quot;18192&quot;&gt;&lt;property id=&quot;20148&quot; value=&quot;5&quot;/&gt;&lt;property id=&quot;20300&quot; value=&quot;Folie 53&quot;/&gt;&lt;property id=&quot;20307&quot; value=&quot;360&quot;/&gt;&lt;/object&gt;&lt;object type=&quot;3&quot; unique_id=&quot;18193&quot;&gt;&lt;property id=&quot;20148&quot; value=&quot;5&quot;/&gt;&lt;property id=&quot;20300&quot; value=&quot;Folie 54&quot;/&gt;&lt;property id=&quot;20307&quot; value=&quot;362&quot;/&gt;&lt;/object&gt;&lt;object type=&quot;3&quot; unique_id=&quot;18194&quot;&gt;&lt;property id=&quot;20148&quot; value=&quot;5&quot;/&gt;&lt;property id=&quot;20300&quot; value=&quot;Folie 55&quot;/&gt;&lt;property id=&quot;20307&quot; value=&quot;363&quot;/&gt;&lt;/object&gt;&lt;object type=&quot;3&quot; unique_id=&quot;18195&quot;&gt;&lt;property id=&quot;20148&quot; value=&quot;5&quot;/&gt;&lt;property id=&quot;20300&quot; value=&quot;Folie 57&quot;/&gt;&lt;property id=&quot;20307&quot; value=&quot;367&quot;/&gt;&lt;/object&gt;&lt;object type=&quot;3&quot; unique_id=&quot;18196&quot;&gt;&lt;property id=&quot;20148&quot; value=&quot;5&quot;/&gt;&lt;property id=&quot;20300&quot; value=&quot;Folie 58&quot;/&gt;&lt;property id=&quot;20307&quot; value=&quot;375&quot;/&gt;&lt;/object&gt;&lt;object type=&quot;3&quot; unique_id=&quot;18197&quot;&gt;&lt;property id=&quot;20148&quot; value=&quot;5&quot;/&gt;&lt;property id=&quot;20300&quot; value=&quot;Folie 59&quot;/&gt;&lt;property id=&quot;20307&quot; value=&quot;366&quot;/&gt;&lt;/object&gt;&lt;object type=&quot;3&quot; unique_id=&quot;18198&quot;&gt;&lt;property id=&quot;20148&quot; value=&quot;5&quot;/&gt;&lt;property id=&quot;20300&quot; value=&quot;Folie 63&quot;/&gt;&lt;property id=&quot;20307&quot; value=&quot;364&quot;/&gt;&lt;/object&gt;&lt;object type=&quot;3&quot; unique_id=&quot;18199&quot;&gt;&lt;property id=&quot;20148&quot; value=&quot;5&quot;/&gt;&lt;property id=&quot;20300&quot; value=&quot;Folie 64&quot;/&gt;&lt;property id=&quot;20307&quot; value=&quot;377&quot;/&gt;&lt;/object&gt;&lt;object type=&quot;3&quot; unique_id=&quot;18200&quot;&gt;&lt;property id=&quot;20148&quot; value=&quot;5&quot;/&gt;&lt;property id=&quot;20300&quot; value=&quot;Folie 68&quot;/&gt;&lt;property id=&quot;20307&quot; value=&quot;365&quot;/&gt;&lt;/object&gt;&lt;object type=&quot;3&quot; unique_id=&quot;18720&quot;&gt;&lt;property id=&quot;20148&quot; value=&quot;5&quot;/&gt;&lt;property id=&quot;20300&quot; value=&quot;Folie 65&quot;/&gt;&lt;property id=&quot;20307&quot; value=&quot;378&quot;/&gt;&lt;/object&gt;&lt;object type=&quot;3&quot; unique_id=&quot;18889&quot;&gt;&lt;property id=&quot;20148&quot; value=&quot;5&quot;/&gt;&lt;property id=&quot;20300&quot; value=&quot;Folie 67&quot;/&gt;&lt;property id=&quot;20307&quot; value=&quot;379&quot;/&gt;&lt;/object&gt;&lt;object type=&quot;3&quot; unique_id=&quot;19004&quot;&gt;&lt;property id=&quot;20148&quot; value=&quot;5&quot;/&gt;&lt;property id=&quot;20300&quot; value=&quot;Folie 66&quot;/&gt;&lt;property id=&quot;20307&quot; value=&quot;380&quot;/&gt;&lt;/object&gt;&lt;object type=&quot;3&quot; unique_id=&quot;19411&quot;&gt;&lt;property id=&quot;20148&quot; value=&quot;5&quot;/&gt;&lt;property id=&quot;20300&quot; value=&quot;Folie 69 - &amp;quot;Zwischen Fühlen und Denken&amp;#x0D;&amp;#x0A;—&amp;#x0D;&amp;#x0A;Duale Prozesstheorien in der Ökonomik und Psychologie&amp;quot;&quot;/&gt;&lt;property id=&quot;20307&quot; value=&quot;382&quot;/&gt;&lt;/object&gt;&lt;object type=&quot;3&quot; unique_id=&quot;19412&quot;&gt;&lt;property id=&quot;20148&quot; value=&quot;5&quot;/&gt;&lt;property id=&quot;20300&quot; value=&quot;Folie 70&quot;/&gt;&lt;property id=&quot;20307&quot; value=&quot;381&quot;/&gt;&lt;/object&gt;&lt;object type=&quot;3&quot; unique_id=&quot;19413&quot;&gt;&lt;property id=&quot;20148&quot; value=&quot;5&quot;/&gt;&lt;property id=&quot;20300&quot; value=&quot;Folie 71&quot;/&gt;&lt;property id=&quot;20307&quot; value=&quot;383&quot;/&gt;&lt;/object&gt;&lt;object type=&quot;3&quot; unique_id=&quot;19597&quot;&gt;&lt;property id=&quot;20148&quot; value=&quot;5&quot;/&gt;&lt;property id=&quot;20300&quot; value=&quot;Folie 72&quot;/&gt;&lt;property id=&quot;20307&quot; value=&quot;384&quot;/&gt;&lt;/object&gt;&lt;object type=&quot;3&quot; unique_id=&quot;19785&quot;&gt;&lt;property id=&quot;20148&quot; value=&quot;5&quot;/&gt;&lt;property id=&quot;20300&quot; value=&quot;Folie 13&quot;/&gt;&lt;property id=&quot;20307&quot; value=&quot;386&quot;/&gt;&lt;/object&gt;&lt;object type=&quot;3&quot; unique_id=&quot;19786&quot;&gt;&lt;property id=&quot;20148&quot; value=&quot;5&quot;/&gt;&lt;property id=&quot;20300&quot; value=&quot;Folie 29&quot;/&gt;&lt;property id=&quot;20307&quot; value=&quot;387&quot;/&gt;&lt;/object&gt;&lt;object type=&quot;3&quot; unique_id=&quot;19787&quot;&gt;&lt;property id=&quot;20148&quot; value=&quot;5&quot;/&gt;&lt;property id=&quot;20300&quot; value=&quot;Folie 30&quot;/&gt;&lt;property id=&quot;20307&quot; value=&quot;388&quot;/&gt;&lt;/object&gt;&lt;object type=&quot;3&quot; unique_id=&quot;19788&quot;&gt;&lt;property id=&quot;20148&quot; value=&quot;5&quot;/&gt;&lt;property id=&quot;20300&quot; value=&quot;Folie 31&quot;/&gt;&lt;property id=&quot;20307&quot; value=&quot;389&quot;/&gt;&lt;/object&gt;&lt;object type=&quot;3&quot; unique_id=&quot;19789&quot;&gt;&lt;property id=&quot;20148&quot; value=&quot;5&quot;/&gt;&lt;property id=&quot;20300&quot; value=&quot;Folie 73&quot;/&gt;&lt;property id=&quot;20307&quot; value=&quot;391&quot;/&gt;&lt;/object&gt;&lt;object type=&quot;3&quot; unique_id=&quot;19790&quot;&gt;&lt;property id=&quot;20148&quot; value=&quot;5&quot;/&gt;&lt;property id=&quot;20300&quot; value=&quot;Folie 74&quot;/&gt;&lt;property id=&quot;20307&quot; value=&quot;392&quot;/&gt;&lt;/object&gt;&lt;object type=&quot;3&quot; unique_id=&quot;19791&quot;&gt;&lt;property id=&quot;20148&quot; value=&quot;5&quot;/&gt;&lt;property id=&quot;20300&quot; value=&quot;Folie 75&quot;/&gt;&lt;property id=&quot;20307&quot; value=&quot;393&quot;/&gt;&lt;/object&gt;&lt;object type=&quot;3&quot; unique_id=&quot;20204&quot;&gt;&lt;property id=&quot;20148&quot; value=&quot;5&quot;/&gt;&lt;property id=&quot;20300&quot; value=&quot;Folie 32&quot;/&gt;&lt;property id=&quot;20307&quot; value=&quot;394&quot;/&gt;&lt;/object&gt;&lt;object type=&quot;3&quot; unique_id=&quot;20274&quot;&gt;&lt;property id=&quot;20148&quot; value=&quot;5&quot;/&gt;&lt;property id=&quot;20300&quot; value=&quot;Folie 5&quot;/&gt;&lt;property id=&quot;20307&quot; value=&quot;395&quot;/&gt;&lt;/object&gt;&lt;object type=&quot;3&quot; unique_id=&quot;21255&quot;&gt;&lt;property id=&quot;20148&quot; value=&quot;5&quot;/&gt;&lt;property id=&quot;20300&quot; value=&quot;Folie 33&quot;/&gt;&lt;property id=&quot;20307&quot; value=&quot;397&quot;/&gt;&lt;/object&gt;&lt;object type=&quot;3&quot; unique_id=&quot;21256&quot;&gt;&lt;property id=&quot;20148&quot; value=&quot;5&quot;/&gt;&lt;property id=&quot;20300&quot; value=&quot;Folie 34&quot;/&gt;&lt;property id=&quot;20307&quot; value=&quot;396&quot;/&gt;&lt;/object&gt;&lt;object type=&quot;3&quot; unique_id=&quot;21257&quot;&gt;&lt;property id=&quot;20148&quot; value=&quot;5&quot;/&gt;&lt;property id=&quot;20300&quot; value=&quot;Folie 21&quot;/&gt;&lt;property id=&quot;20307&quot; value=&quot;398&quot;/&gt;&lt;/object&gt;&lt;object type=&quot;3&quot; unique_id=&quot;21331&quot;&gt;&lt;property id=&quot;20148&quot; value=&quot;5&quot;/&gt;&lt;property id=&quot;20300&quot; value=&quot;Folie 15&quot;/&gt;&lt;property id=&quot;20307&quot; value=&quot;402&quot;/&gt;&lt;/object&gt;&lt;object type=&quot;3&quot; unique_id=&quot;21332&quot;&gt;&lt;property id=&quot;20148&quot; value=&quot;5&quot;/&gt;&lt;property id=&quot;20300&quot; value=&quot;Folie 60&quot;/&gt;&lt;property id=&quot;20307&quot; value=&quot;400&quot;/&gt;&lt;/object&gt;&lt;object type=&quot;3&quot; unique_id=&quot;21333&quot;&gt;&lt;property id=&quot;20148&quot; value=&quot;5&quot;/&gt;&lt;property id=&quot;20300&quot; value=&quot;Folie 61&quot;/&gt;&lt;property id=&quot;20307&quot; value=&quot;401&quot;/&gt;&lt;/object&gt;&lt;object type=&quot;3&quot; unique_id=&quot;21334&quot;&gt;&lt;property id=&quot;20148&quot; value=&quot;5&quot;/&gt;&lt;property id=&quot;20300&quot; value=&quot;Folie 62&quot;/&gt;&lt;property id=&quot;20307&quot; value=&quot;39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3029</Words>
  <Application>Microsoft Office PowerPoint</Application>
  <PresentationFormat>Bildschirmpräsentation (4:3)</PresentationFormat>
  <Paragraphs>517</Paragraphs>
  <Slides>49</Slides>
  <Notes>49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49</vt:i4>
      </vt:variant>
    </vt:vector>
  </HeadingPairs>
  <TitlesOfParts>
    <vt:vector size="57" baseType="lpstr">
      <vt:lpstr>Aptos</vt:lpstr>
      <vt:lpstr>Arial</vt:lpstr>
      <vt:lpstr>Calibri</vt:lpstr>
      <vt:lpstr>Courier New</vt:lpstr>
      <vt:lpstr>Symbol</vt:lpstr>
      <vt:lpstr>Times New Roman</vt:lpstr>
      <vt:lpstr>Wingdings</vt:lpstr>
      <vt:lpstr>Standarddesign</vt:lpstr>
      <vt:lpstr>Erbschaftsteuer: Im Spannungsfeld zwischen  gesellschaftlicher Verpflichtung und familiärer Vorsorge  Die Vermögensverteilung in Deutschland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Waelde, Klaus</dc:creator>
  <cp:lastModifiedBy>Klaus Wälde</cp:lastModifiedBy>
  <cp:revision>854</cp:revision>
  <cp:lastPrinted>1601-01-01T00:00:00Z</cp:lastPrinted>
  <dcterms:created xsi:type="dcterms:W3CDTF">2012-06-05T12:17:08Z</dcterms:created>
  <dcterms:modified xsi:type="dcterms:W3CDTF">2024-09-06T12:16:32Z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