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7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  <p:sldId id="542" r:id="rId14"/>
    <p:sldId id="543" r:id="rId15"/>
  </p:sldIdLst>
  <p:sldSz cx="9144000" cy="6858000" type="screen4x3"/>
  <p:notesSz cx="6742113" cy="9875838"/>
  <p:custDataLst>
    <p:tags r:id="rId17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C5"/>
    <a:srgbClr val="9E0000"/>
    <a:srgbClr val="CC0000"/>
    <a:srgbClr val="640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4" autoAdjust="0"/>
    <p:restoredTop sz="96327" autoAdjust="0"/>
  </p:normalViewPr>
  <p:slideViewPr>
    <p:cSldViewPr>
      <p:cViewPr varScale="1">
        <p:scale>
          <a:sx n="159" d="100"/>
          <a:sy n="159" d="100"/>
        </p:scale>
        <p:origin x="203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22317" cy="49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50" tIns="47475" rIns="94950" bIns="47475" numCol="1" anchor="t" anchorCtr="0" compatLnSpc="1">
            <a:prstTxWarp prst="textNoShape">
              <a:avLst/>
            </a:prstTxWarp>
          </a:bodyPr>
          <a:lstStyle>
            <a:lvl1pPr defTabSz="949559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18222" y="0"/>
            <a:ext cx="2922317" cy="49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50" tIns="47475" rIns="94950" bIns="47475" numCol="1" anchor="t" anchorCtr="0" compatLnSpc="1">
            <a:prstTxWarp prst="textNoShape">
              <a:avLst/>
            </a:prstTxWarp>
          </a:bodyPr>
          <a:lstStyle>
            <a:lvl1pPr algn="r" defTabSz="949559">
              <a:defRPr sz="1300"/>
            </a:lvl1pPr>
          </a:lstStyle>
          <a:p>
            <a:pPr>
              <a:defRPr/>
            </a:pPr>
            <a:fld id="{9EF511BE-EE8E-41EB-93DA-A6FDB03B5F48}" type="datetimeFigureOut">
              <a:rPr lang="de-DE"/>
              <a:pPr>
                <a:defRPr/>
              </a:pPr>
              <a:t>02.09.2025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55" tIns="45427" rIns="90855" bIns="45427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3897" y="4690747"/>
            <a:ext cx="5394320" cy="444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50" tIns="47475" rIns="94950" bIns="474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381493"/>
            <a:ext cx="2922317" cy="49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50" tIns="47475" rIns="94950" bIns="47475" numCol="1" anchor="b" anchorCtr="0" compatLnSpc="1">
            <a:prstTxWarp prst="textNoShape">
              <a:avLst/>
            </a:prstTxWarp>
          </a:bodyPr>
          <a:lstStyle>
            <a:lvl1pPr defTabSz="949559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950" tIns="47475" rIns="94950" bIns="47475" numCol="1" anchor="b" anchorCtr="0" compatLnSpc="1">
            <a:prstTxWarp prst="textNoShape">
              <a:avLst/>
            </a:prstTxWarp>
          </a:bodyPr>
          <a:lstStyle>
            <a:lvl1pPr algn="r" defTabSz="949559">
              <a:defRPr sz="1300"/>
            </a:lvl1pPr>
          </a:lstStyle>
          <a:p>
            <a:pPr>
              <a:defRPr/>
            </a:pPr>
            <a:fld id="{5FC8FFE4-419F-497D-9646-868B36177C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813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DDE6F53-E674-4253-B867-A58AF0384ACC}" type="slidenum">
              <a:rPr lang="de-DE" sz="1300"/>
              <a:pPr algn="r" eaLnBrk="1" hangingPunct="1"/>
              <a:t>1</a:t>
            </a:fld>
            <a:endParaRPr lang="de-DE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73A3B-11D2-E9B8-9F78-660D80EEB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7326A310-0E46-6576-5267-A3A52A51A2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B9EE65A3-4088-B737-3CC4-7F5ADE12D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A8DF96CA-8E36-1D04-FEC4-2DD019C1EC17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10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2631283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51A08-D88A-C696-A0F9-940A093F5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061C9BED-DE9C-D378-F0CA-11B42D8E8C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E39FC493-A496-A14B-BD1A-7A244A8E2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93A5C19-B461-5D90-CDBC-E99644F252DD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11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855543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F3FA4-5B2A-CEE5-072B-3284B3694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1CF78A88-6B1F-CCE2-BC6F-A50615AC94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08757605-0119-8E9B-2B76-9519C0E70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0EE2712B-22D3-18ED-7E0E-74963BC80FE4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2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99597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3E71D-9780-C3A9-C5D9-7DD3CE429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194CACDA-8A05-EDA8-387C-6F445AAE7D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006C89E1-4548-85C9-EBC8-1D3511FD0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3DE561A1-41FE-743C-FD77-E29E3727C598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3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58381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89E53-02FB-C549-AA2E-BBFC6964D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A5ABCED0-AFD8-3DE0-D807-11EEFB9AF0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226133B2-D1CD-A9C3-20C5-B6518EA78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6F3BD8B1-2E15-F2E3-3143-4A107E3F0730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4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3247664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601E5-90E8-8E32-A372-C83D0AA51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6482E6A1-5FBB-1145-F937-73E8460F2D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58A0A626-0BA1-C94D-5EF3-CE7751078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0A1BA3BE-E1AB-3079-1E51-04D8D99326DE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5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3386360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FBEE2-32ED-D3EC-3E99-45B7BA06D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C7667D88-8DF1-8247-56E2-46E4F5D8AA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C7A88289-AC1B-4F05-F4FC-ED66EE8E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9DF6D89D-6452-6CEF-7171-C301AAE91F04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6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88296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8FB25-7408-A449-FDBC-0563E543F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9CFCF0E0-4FAF-A14C-8A8D-4C8637FEF1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86FD8C79-C536-5D36-F0BB-46823F8CB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4B797BFA-569A-9C95-AE20-2FD8B908F8A2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7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569138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E6572-B50B-19A9-6495-13250763C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AC5C2D77-01FA-10EF-7EF4-66033E6898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A855006C-5717-E2FD-583C-36DE94A96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E120B8D6-AF29-8049-E9ED-414774AC837F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8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952186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D5793-8322-DB52-22EE-3221B0938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6B4439DC-A481-8F84-9F68-849E098669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CB6898DC-3D3D-3F67-6A9E-C59AEF04D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0956BC2C-196A-0BF6-0C74-2C351F889301}"/>
              </a:ext>
            </a:extLst>
          </p:cNvPr>
          <p:cNvSpPr txBox="1">
            <a:spLocks noGrp="1"/>
          </p:cNvSpPr>
          <p:nvPr/>
        </p:nvSpPr>
        <p:spPr bwMode="auto">
          <a:xfrm>
            <a:off x="3818222" y="9381493"/>
            <a:ext cx="2922317" cy="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50" tIns="47475" rIns="94950" bIns="47475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8886117-AFB1-4063-AA94-168AE88DF8F0}" type="slidenum">
              <a:rPr lang="de-DE" sz="1300"/>
              <a:pPr algn="r" eaLnBrk="1" hangingPunct="1"/>
              <a:t>9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56940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6D60-886C-45DD-B048-66C316A65D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00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9289C-DD06-41F7-95FE-A772C99734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88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390D6-DD60-43F2-B0E3-8F7F13A3D4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13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86A6C-8CCF-4022-9BA0-7A94A028EA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7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BF8A9-D955-405A-9095-077AFDD779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62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009FC-11CA-4766-BDC7-EBF20271D8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39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B16D0-71EA-429D-953A-DCB983B23F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37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A2DBD-7E97-4F1A-A48B-77F85E41E41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9C92-2F58-45F2-A4C4-F78AD4F153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48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5AC49-99AE-46C6-B956-154E8DE0C1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86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7DF4E-E7AC-4C50-828C-7725974DFB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93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366A9C-3FDA-48B8-9F77-3D375531B3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1544499"/>
            <a:ext cx="6248400" cy="2110383"/>
          </a:xfrm>
        </p:spPr>
        <p:txBody>
          <a:bodyPr/>
          <a:lstStyle/>
          <a:p>
            <a:r>
              <a:rPr lang="de-DE" sz="2400" dirty="0"/>
              <a:t>Warum z.. T….. braucht man </a:t>
            </a:r>
            <a:r>
              <a:rPr lang="de-DE" sz="2400" dirty="0" err="1"/>
              <a:t>Hamiltonians</a:t>
            </a:r>
            <a:r>
              <a:rPr lang="de-DE" sz="2400" dirty="0"/>
              <a:t>?</a:t>
            </a:r>
            <a:br>
              <a:rPr lang="de-DE" sz="2400" dirty="0"/>
            </a:br>
            <a:endParaRPr lang="de-DE" sz="1800" dirty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2463244" y="4249738"/>
            <a:ext cx="418576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dirty="0"/>
              <a:t>Prof. Dr. Klaus Wälde</a:t>
            </a:r>
          </a:p>
          <a:p>
            <a:pPr algn="ctr" eaLnBrk="1" hangingPunct="1"/>
            <a:endParaRPr lang="de-DE" dirty="0"/>
          </a:p>
          <a:p>
            <a:pPr algn="ctr" eaLnBrk="1" hangingPunct="1"/>
            <a:r>
              <a:rPr lang="de-DE" dirty="0"/>
              <a:t>Abteilung Wirtschaftswissenschaften</a:t>
            </a:r>
          </a:p>
          <a:p>
            <a:pPr algn="ctr" eaLnBrk="1" hangingPunct="1"/>
            <a:r>
              <a:rPr lang="de-DE" dirty="0"/>
              <a:t>Johannes Gutenberg-Universität Mainz</a:t>
            </a:r>
          </a:p>
          <a:p>
            <a:pPr algn="ctr" eaLnBrk="1" hangingPunct="1"/>
            <a:endParaRPr lang="de-DE" dirty="0"/>
          </a:p>
          <a:p>
            <a:pPr algn="ctr" eaLnBrk="1" hangingPunct="1"/>
            <a:r>
              <a:rPr lang="de-DE" dirty="0"/>
              <a:t>Dezember 2024</a:t>
            </a:r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8E7EB-D3DA-89A1-6AA2-350A52287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39963F0D-D173-8453-8580-3D6EAB203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154BBB82-920E-B4C9-40DA-CA02601EF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F78BB41A-94A9-7E0C-4A85-B078E4EB2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CCD8306B-3EC4-0F84-A9B8-14D6696DD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5D70843C-16FD-B094-8435-C0F27390D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CF5EC3B-1129-C7DF-4C89-08939CDA7BBF}"/>
              </a:ext>
            </a:extLst>
          </p:cNvPr>
          <p:cNvSpPr txBox="1"/>
          <p:nvPr/>
        </p:nvSpPr>
        <p:spPr>
          <a:xfrm>
            <a:off x="435699" y="2057400"/>
            <a:ext cx="4604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Wieso z.. T….. brauchen wir </a:t>
            </a:r>
            <a:r>
              <a:rPr lang="de-DE" dirty="0" err="1"/>
              <a:t>Hamiltonians</a:t>
            </a:r>
            <a:r>
              <a:rPr lang="de-DE" dirty="0"/>
              <a:t>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2661156-92F2-723F-6077-C5915FFCFDF8}"/>
              </a:ext>
            </a:extLst>
          </p:cNvPr>
          <p:cNvSpPr txBox="1"/>
          <p:nvPr/>
        </p:nvSpPr>
        <p:spPr>
          <a:xfrm>
            <a:off x="990600" y="2525065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Weil!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6BA4A68-10EA-F065-02F9-379C583E37DB}"/>
              </a:ext>
            </a:extLst>
          </p:cNvPr>
          <p:cNvSpPr txBox="1"/>
          <p:nvPr/>
        </p:nvSpPr>
        <p:spPr>
          <a:xfrm>
            <a:off x="990600" y="2893874"/>
            <a:ext cx="7391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Maximierungsprobleme der hier (VWL) und woanders (Finanzwirtschaft, anspruchsvolles Personalwesen bzw. –</a:t>
            </a:r>
            <a:r>
              <a:rPr lang="de-DE" dirty="0" err="1"/>
              <a:t>management</a:t>
            </a:r>
            <a:r>
              <a:rPr lang="de-DE" dirty="0"/>
              <a:t>, alle dynamischen Probleme, Investitionen, Umweltschutz …) auftretenden Fragestellungen in kontinuierlicher Zeit werden mit </a:t>
            </a:r>
            <a:r>
              <a:rPr lang="de-DE" dirty="0" err="1"/>
              <a:t>Hamiltonians</a:t>
            </a:r>
            <a:r>
              <a:rPr lang="de-DE" dirty="0"/>
              <a:t> gelöst (sagt Hamilton bzw. die Mathematik)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6AA6235-A852-6D83-6A60-D1B1245E16A9}"/>
              </a:ext>
            </a:extLst>
          </p:cNvPr>
          <p:cNvSpPr txBox="1"/>
          <p:nvPr/>
        </p:nvSpPr>
        <p:spPr>
          <a:xfrm>
            <a:off x="990600" y="4648200"/>
            <a:ext cx="7391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Warum machen wir es hier nicht einfacher (alles im OLG Modell)?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231EB2F-5F47-C2C1-C102-8FAEE80CB4C0}"/>
              </a:ext>
            </a:extLst>
          </p:cNvPr>
          <p:cNvSpPr txBox="1"/>
          <p:nvPr/>
        </p:nvSpPr>
        <p:spPr>
          <a:xfrm>
            <a:off x="1371600" y="4953000"/>
            <a:ext cx="7391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Literaturtreue (Solow ist in kontinuierlicher Zeit)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Einfachere Analyse in kontinuierlicher Zeit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Fortschrittliche und moderne Vorlesung (keine bunten Bilder)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Zufriedenheit mit Vorlesung</a:t>
            </a:r>
          </a:p>
        </p:txBody>
      </p:sp>
      <p:sp>
        <p:nvSpPr>
          <p:cNvPr id="8" name="Rechteck 1">
            <a:extLst>
              <a:ext uri="{FF2B5EF4-FFF2-40B4-BE49-F238E27FC236}">
                <a16:creationId xmlns:a16="http://schemas.microsoft.com/office/drawing/2014/main" id="{38E434F2-ADF8-DEA8-F37B-4C54969E5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79427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BF6BB-E092-20D7-2A22-3380B90DB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3FF1FAB2-BFB5-7394-8167-C4E7B2F3C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0B595219-72DC-3AB0-3356-08A7899A1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95904699-B0D9-2416-F6F2-11B291B01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FC051300-5586-BB65-120E-E3D252B1B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840C9C7E-9CD5-247D-5E32-4091AE6B3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99B8CA4-D217-026B-5680-64E79F8602D9}"/>
              </a:ext>
            </a:extLst>
          </p:cNvPr>
          <p:cNvSpPr txBox="1"/>
          <p:nvPr/>
        </p:nvSpPr>
        <p:spPr>
          <a:xfrm>
            <a:off x="435699" y="2057400"/>
            <a:ext cx="4604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Wieso z.. T….. brauchen wir </a:t>
            </a:r>
            <a:r>
              <a:rPr lang="de-DE" dirty="0" err="1"/>
              <a:t>Hamiltonians</a:t>
            </a:r>
            <a:r>
              <a:rPr lang="de-DE" dirty="0"/>
              <a:t>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EE5ABD8-F247-9622-4C6B-732FF2DA8448}"/>
              </a:ext>
            </a:extLst>
          </p:cNvPr>
          <p:cNvSpPr txBox="1"/>
          <p:nvPr/>
        </p:nvSpPr>
        <p:spPr>
          <a:xfrm>
            <a:off x="990600" y="2525065"/>
            <a:ext cx="58377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Komplexität der Realität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Literatur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wissenschaftliche Ausbildung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Wälde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5FED6DD-709B-B7F1-6A38-106C5BC93B1E}"/>
              </a:ext>
            </a:extLst>
          </p:cNvPr>
          <p:cNvSpPr txBox="1"/>
          <p:nvPr/>
        </p:nvSpPr>
        <p:spPr>
          <a:xfrm>
            <a:off x="990600" y="3828871"/>
            <a:ext cx="58377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Lassen Sie sich darauf 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Erfreuen Sie sich daran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oder: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026511F-A571-A745-C4C9-9D2D0EC4B818}"/>
              </a:ext>
            </a:extLst>
          </p:cNvPr>
          <p:cNvSpPr txBox="1"/>
          <p:nvPr/>
        </p:nvSpPr>
        <p:spPr>
          <a:xfrm>
            <a:off x="990600" y="5117068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Mut zur Lücke …</a:t>
            </a:r>
          </a:p>
        </p:txBody>
      </p:sp>
      <p:sp>
        <p:nvSpPr>
          <p:cNvPr id="5" name="Rechteck 1">
            <a:extLst>
              <a:ext uri="{FF2B5EF4-FFF2-40B4-BE49-F238E27FC236}">
                <a16:creationId xmlns:a16="http://schemas.microsoft.com/office/drawing/2014/main" id="{6B0845ED-C442-B527-EA77-7B6D67E49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8E4C822-1CAA-8257-513B-1EF2B18BAF97}"/>
              </a:ext>
            </a:extLst>
          </p:cNvPr>
          <p:cNvSpPr txBox="1"/>
          <p:nvPr/>
        </p:nvSpPr>
        <p:spPr>
          <a:xfrm rot="2525091">
            <a:off x="5340895" y="2600465"/>
            <a:ext cx="26492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/>
              <a:t>Zusammenfassung</a:t>
            </a:r>
          </a:p>
        </p:txBody>
      </p:sp>
    </p:spTree>
    <p:extLst>
      <p:ext uri="{BB962C8B-B14F-4D97-AF65-F5344CB8AC3E}">
        <p14:creationId xmlns:p14="http://schemas.microsoft.com/office/powerpoint/2010/main" val="241162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C98F2-D5B5-906C-9A87-65A9D4A7D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320D55B3-F902-7403-3246-1A8E3D18D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E466AF7C-1834-7B59-B084-C7839B6BA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B8094A1B-BEAA-FABB-C547-C7B909F84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40C6132A-8F43-3CB1-CF02-BDBCE3A49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hteck 1">
            <a:extLst>
              <a:ext uri="{FF2B5EF4-FFF2-40B4-BE49-F238E27FC236}">
                <a16:creationId xmlns:a16="http://schemas.microsoft.com/office/drawing/2014/main" id="{10ED4FCB-F7A7-6706-C352-B09127D4B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7A24FD24-008E-B913-D5B4-343CF155CD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C35F9C2-E845-3989-BCC8-F556E7789BFB}"/>
              </a:ext>
            </a:extLst>
          </p:cNvPr>
          <p:cNvSpPr txBox="1"/>
          <p:nvPr/>
        </p:nvSpPr>
        <p:spPr>
          <a:xfrm>
            <a:off x="434955" y="198120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Hamiltonians</a:t>
            </a:r>
            <a:r>
              <a:rPr lang="de-DE" dirty="0"/>
              <a:t> …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DA5C393-E350-E4DA-CC5F-84FB47ABCC74}"/>
              </a:ext>
            </a:extLst>
          </p:cNvPr>
          <p:cNvSpPr txBox="1"/>
          <p:nvPr/>
        </p:nvSpPr>
        <p:spPr>
          <a:xfrm>
            <a:off x="457200" y="3364468"/>
            <a:ext cx="4173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 Traum meiner schlaflosen Nächte …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CC944D0-F0BE-528A-EFE7-4A13801EC2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2438400"/>
            <a:ext cx="8090821" cy="859894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49C3D82-2592-40D3-CAAA-18B0442A9FB4}"/>
              </a:ext>
            </a:extLst>
          </p:cNvPr>
          <p:cNvSpPr txBox="1"/>
          <p:nvPr/>
        </p:nvSpPr>
        <p:spPr>
          <a:xfrm>
            <a:off x="2715449" y="4812268"/>
            <a:ext cx="277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Wozu braucht man sie?</a:t>
            </a:r>
          </a:p>
        </p:txBody>
      </p:sp>
    </p:spTree>
    <p:extLst>
      <p:ext uri="{BB962C8B-B14F-4D97-AF65-F5344CB8AC3E}">
        <p14:creationId xmlns:p14="http://schemas.microsoft.com/office/powerpoint/2010/main" val="147079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A46C2A-0ACA-A09D-A326-F40CA9526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6DB37289-81D6-78D4-96FE-16A4CC6E6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068AA733-F1F8-D607-09AF-003DFD693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32388E1C-CF22-F961-8B38-80568A04F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8AE7F27E-74C5-F96F-409E-E382C98B1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hteck 1">
            <a:extLst>
              <a:ext uri="{FF2B5EF4-FFF2-40B4-BE49-F238E27FC236}">
                <a16:creationId xmlns:a16="http://schemas.microsoft.com/office/drawing/2014/main" id="{3D4CDC55-9E15-246D-1543-F1EF1DA96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77FA207A-DCBF-EC28-3589-884082621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F2C7F28-0689-34C0-E239-99EF04DF0412}"/>
              </a:ext>
            </a:extLst>
          </p:cNvPr>
          <p:cNvSpPr txBox="1"/>
          <p:nvPr/>
        </p:nvSpPr>
        <p:spPr>
          <a:xfrm>
            <a:off x="434955" y="1981200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Schnelle Antwort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70C8D7F-6091-9962-ABAF-FFD1B5FF0234}"/>
              </a:ext>
            </a:extLst>
          </p:cNvPr>
          <p:cNvSpPr txBox="1"/>
          <p:nvPr/>
        </p:nvSpPr>
        <p:spPr>
          <a:xfrm>
            <a:off x="1676400" y="2438400"/>
            <a:ext cx="30251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Wir nehmen Zeit wahr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Es gibt die Zeit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Wir werden älter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7354F15-ED56-324B-0B51-C546C061700C}"/>
              </a:ext>
            </a:extLst>
          </p:cNvPr>
          <p:cNvSpPr txBox="1"/>
          <p:nvPr/>
        </p:nvSpPr>
        <p:spPr>
          <a:xfrm>
            <a:off x="1676400" y="3810000"/>
            <a:ext cx="5837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Wir treffen Entscheidungen, die heute und in der Zukunft Auswirkungen haben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025536-190F-880D-BE89-B7B6D83CB20D}"/>
              </a:ext>
            </a:extLst>
          </p:cNvPr>
          <p:cNvSpPr txBox="1"/>
          <p:nvPr/>
        </p:nvSpPr>
        <p:spPr>
          <a:xfrm>
            <a:off x="435699" y="3429000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Etwas präziser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7996094-DF54-8B59-A771-14FFBFD6BD32}"/>
              </a:ext>
            </a:extLst>
          </p:cNvPr>
          <p:cNvSpPr txBox="1"/>
          <p:nvPr/>
        </p:nvSpPr>
        <p:spPr>
          <a:xfrm>
            <a:off x="435699" y="4572000"/>
            <a:ext cx="4044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Detail (das Beispiel der Vorlesung)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DAD205-E67B-F873-7217-24151E35783A}"/>
              </a:ext>
            </a:extLst>
          </p:cNvPr>
          <p:cNvSpPr txBox="1"/>
          <p:nvPr/>
        </p:nvSpPr>
        <p:spPr>
          <a:xfrm>
            <a:off x="1676400" y="4953000"/>
            <a:ext cx="58377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Wieviel sollten wir sparen? (oder: eine Firma investieren, ein Land…?)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wird Konsum optimal in der Zeit aufgeteilt?</a:t>
            </a:r>
          </a:p>
        </p:txBody>
      </p:sp>
    </p:spTree>
    <p:extLst>
      <p:ext uri="{BB962C8B-B14F-4D97-AF65-F5344CB8AC3E}">
        <p14:creationId xmlns:p14="http://schemas.microsoft.com/office/powerpoint/2010/main" val="149274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3ECB6-DDC8-D80E-842C-F8528D915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24146A63-FDC0-68E3-7C2C-0C9759AEB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0F922B4B-9919-9ACE-BBB6-7E5031BC7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DCA33A3C-3817-B3CD-07D2-95502411D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F6396D08-69B6-02B7-981D-BD06E692B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BB39974D-6E64-8535-74FB-32D182DF4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8E33F8A-EFF5-3F02-1439-E54F527D7A52}"/>
              </a:ext>
            </a:extLst>
          </p:cNvPr>
          <p:cNvSpPr txBox="1"/>
          <p:nvPr/>
        </p:nvSpPr>
        <p:spPr>
          <a:xfrm>
            <a:off x="435699" y="2057400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Detail – wieviel sollten wir sparen?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CCD74F-C73D-A11A-8C8B-5C6BFADE77B9}"/>
              </a:ext>
            </a:extLst>
          </p:cNvPr>
          <p:cNvSpPr txBox="1"/>
          <p:nvPr/>
        </p:nvSpPr>
        <p:spPr>
          <a:xfrm>
            <a:off x="1676400" y="2514600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Zwei-Perioden Modell mit OLG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DAE2055-51F6-A203-10C6-A84F228828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2971800"/>
            <a:ext cx="6650089" cy="340756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CF70B09-A33A-7AD7-ECA7-44DDDF174D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3811" y="2883933"/>
            <a:ext cx="4570189" cy="545068"/>
          </a:xfrm>
          <a:prstGeom prst="rect">
            <a:avLst/>
          </a:prstGeom>
        </p:spPr>
      </p:pic>
      <p:sp>
        <p:nvSpPr>
          <p:cNvPr id="12" name="Rechteck 1">
            <a:extLst>
              <a:ext uri="{FF2B5EF4-FFF2-40B4-BE49-F238E27FC236}">
                <a16:creationId xmlns:a16="http://schemas.microsoft.com/office/drawing/2014/main" id="{4854BBE4-BB80-37FE-4C39-5A7CB2B27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86613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C062D-CD1E-CCF3-C25E-CB7CE7C08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F0903BFC-527D-6846-4A32-D8B787552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C6496280-4742-3263-05C0-1F2F39CD2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C0131B16-184A-516E-FDA5-3CAAB3F72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CACD53BB-78CF-EC46-2916-6E3FEED58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509A11E1-0907-C738-9F7C-841D08A725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4C8A96E-AC23-6B22-9C6F-67A5A9C48513}"/>
              </a:ext>
            </a:extLst>
          </p:cNvPr>
          <p:cNvSpPr txBox="1"/>
          <p:nvPr/>
        </p:nvSpPr>
        <p:spPr>
          <a:xfrm>
            <a:off x="435699" y="2057400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Detail – wieviel sollten wir sparen?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C95CF1C-7FEB-C8A8-C02D-B3D8A1390EE4}"/>
              </a:ext>
            </a:extLst>
          </p:cNvPr>
          <p:cNvSpPr txBox="1"/>
          <p:nvPr/>
        </p:nvSpPr>
        <p:spPr>
          <a:xfrm>
            <a:off x="1653143" y="2525065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Zwei-Perioden Modell mit OLG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1C61C3C-3D84-70FF-DAF0-342E69096C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4387" y="2894397"/>
            <a:ext cx="3402013" cy="534603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095C871-D28E-6C89-6CB9-EBBAB19001BB}"/>
              </a:ext>
            </a:extLst>
          </p:cNvPr>
          <p:cNvSpPr txBox="1"/>
          <p:nvPr/>
        </p:nvSpPr>
        <p:spPr>
          <a:xfrm>
            <a:off x="1643742" y="3352800"/>
            <a:ext cx="5837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soll Einkommen optimal zwischen den zwei Perioden t und t+1 aufgeteilt werden?</a:t>
            </a:r>
          </a:p>
        </p:txBody>
      </p:sp>
      <p:sp>
        <p:nvSpPr>
          <p:cNvPr id="6" name="Rechteck 1">
            <a:extLst>
              <a:ext uri="{FF2B5EF4-FFF2-40B4-BE49-F238E27FC236}">
                <a16:creationId xmlns:a16="http://schemas.microsoft.com/office/drawing/2014/main" id="{50C4C5BE-7F75-D31A-6640-A1D572B19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46794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6C9AD-FD63-F3F8-38D4-F467F2A90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31BC3E94-E44F-07E5-1BAB-70CD83E4B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CDB6721C-AE4F-8CFA-4E9A-8BFCEA6C4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17AE82AF-C7DE-DB7F-C99F-1BA188BC4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6D5AC4C3-26C6-E4CD-5ECD-15A43F99F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F2007655-94D7-7017-F575-D96240E7A9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1BF4CC9-5DE9-5434-C4E0-3EE398A09548}"/>
              </a:ext>
            </a:extLst>
          </p:cNvPr>
          <p:cNvSpPr txBox="1"/>
          <p:nvPr/>
        </p:nvSpPr>
        <p:spPr>
          <a:xfrm>
            <a:off x="435699" y="2057400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Detail – wieviel sollten wir sparen?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C632C26-8E9C-429C-6E33-64A3BAB1099B}"/>
              </a:ext>
            </a:extLst>
          </p:cNvPr>
          <p:cNvSpPr txBox="1"/>
          <p:nvPr/>
        </p:nvSpPr>
        <p:spPr>
          <a:xfrm>
            <a:off x="1653143" y="2525065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Modell mit unendlichem Zeithorizont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E084939-24EB-FA12-C3EC-B2EAE50EFD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737" y="2990789"/>
            <a:ext cx="6945663" cy="120021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243EA6E-9A58-389F-03C0-EFF8669FA1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344" y="3590894"/>
            <a:ext cx="3826240" cy="279426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1281AE5-673C-5348-98EC-3F05722E71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0229" y="3384500"/>
            <a:ext cx="4167585" cy="3000661"/>
          </a:xfrm>
          <a:prstGeom prst="rect">
            <a:avLst/>
          </a:prstGeom>
        </p:spPr>
      </p:pic>
      <p:sp>
        <p:nvSpPr>
          <p:cNvPr id="12" name="Rechteck 1">
            <a:extLst>
              <a:ext uri="{FF2B5EF4-FFF2-40B4-BE49-F238E27FC236}">
                <a16:creationId xmlns:a16="http://schemas.microsoft.com/office/drawing/2014/main" id="{48B18C47-C0CA-E3A6-8AB9-2588F1E06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5109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34149-1694-22B6-FC59-B479B547E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A31F80D3-F9D6-423B-3F18-E00DE4B50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09862D03-36DC-4347-5ACC-085D59E96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9CCA7CBC-2035-D3C1-D567-FB8FDFC59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D0C6A172-8FDC-2855-21E4-7B880BA1F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A1746166-12F5-F7D9-34E6-4EDE4944D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6CB3C37-35E5-C421-30E9-64F612BA385D}"/>
              </a:ext>
            </a:extLst>
          </p:cNvPr>
          <p:cNvSpPr txBox="1"/>
          <p:nvPr/>
        </p:nvSpPr>
        <p:spPr>
          <a:xfrm>
            <a:off x="435699" y="2057400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Detail – wieviel sollten wir sparen?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467A62F-48E7-4066-BD95-FDF63C7CCA60}"/>
              </a:ext>
            </a:extLst>
          </p:cNvPr>
          <p:cNvSpPr txBox="1"/>
          <p:nvPr/>
        </p:nvSpPr>
        <p:spPr>
          <a:xfrm>
            <a:off x="1653143" y="2525065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Modell mit unendlichem Zeithorizont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A878E02-EC8B-B95A-5B7B-DF1AA6F43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737" y="2990789"/>
            <a:ext cx="6945663" cy="120021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F07B669E-8D38-518C-5BF5-8D4D73A8A7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6515" y="4406082"/>
            <a:ext cx="6087685" cy="85171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D11F7F9-B8FA-091C-8919-B5BFA629B4D0}"/>
              </a:ext>
            </a:extLst>
          </p:cNvPr>
          <p:cNvSpPr txBox="1"/>
          <p:nvPr/>
        </p:nvSpPr>
        <p:spPr>
          <a:xfrm>
            <a:off x="791686" y="5297269"/>
            <a:ext cx="5837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soll Einkommen optimal zwischen den zwei Perioden t und t+1 aufgeteilt werden?</a:t>
            </a:r>
          </a:p>
        </p:txBody>
      </p:sp>
      <p:sp>
        <p:nvSpPr>
          <p:cNvPr id="6" name="Rechteck 1">
            <a:extLst>
              <a:ext uri="{FF2B5EF4-FFF2-40B4-BE49-F238E27FC236}">
                <a16:creationId xmlns:a16="http://schemas.microsoft.com/office/drawing/2014/main" id="{44404C4F-A14D-43DE-C700-5366551F2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93151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48E19E-FDBC-502C-CA2D-6C4EB9359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61B4A36D-697C-E83B-C5E1-2A79F63F3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9D0674D9-1E0D-BF87-E3B1-0B9E57379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24E5AC55-F240-6802-B42D-2B02DE987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0CBA76B1-4F7B-17AE-22D2-115BDF8D1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C4461807-E5EB-8AB5-054A-8D0E1E6472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5E3F741-5CA2-CB63-6D47-BF57A4DB8B1A}"/>
              </a:ext>
            </a:extLst>
          </p:cNvPr>
          <p:cNvSpPr txBox="1"/>
          <p:nvPr/>
        </p:nvSpPr>
        <p:spPr>
          <a:xfrm>
            <a:off x="435699" y="2057400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Detail – wieviel sollten wir sparen?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65588F2-101B-744B-AAE1-A56AE66C29B3}"/>
              </a:ext>
            </a:extLst>
          </p:cNvPr>
          <p:cNvSpPr txBox="1"/>
          <p:nvPr/>
        </p:nvSpPr>
        <p:spPr>
          <a:xfrm>
            <a:off x="1653143" y="2525065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Modell mit unendlichem Zeithorizont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289DE66-A4BF-ED2F-7684-0D98BCB04E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737" y="2990789"/>
            <a:ext cx="6945663" cy="120021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51721742-DB64-51F0-F9F3-4799DD149A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6515" y="4406082"/>
            <a:ext cx="6087685" cy="85171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BE84C88-D977-E651-2FAD-9A0E33C17D8B}"/>
              </a:ext>
            </a:extLst>
          </p:cNvPr>
          <p:cNvSpPr txBox="1"/>
          <p:nvPr/>
        </p:nvSpPr>
        <p:spPr>
          <a:xfrm>
            <a:off x="791686" y="5297269"/>
            <a:ext cx="5837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trike="sngStrike" dirty="0"/>
              <a:t>Wie soll Einkommen optimal zwischen den zwei Perioden t und t+1 aufgeteilt werden?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A362DD4-9905-8764-5ECB-A064EA590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056669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49D1C-FF15-FC8F-8A48-A9212521E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505EE11E-5ABD-9D9C-7616-992F90FCF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DCD029FC-EA45-66D8-A48B-CFBFD4B35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>
            <a:extLst>
              <a:ext uri="{FF2B5EF4-FFF2-40B4-BE49-F238E27FC236}">
                <a16:creationId xmlns:a16="http://schemas.microsoft.com/office/drawing/2014/main" id="{8EFC150C-1705-F909-F74C-CA45B3CFA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077" name="Picture 5" descr="GSME-Logo_rot_small">
            <a:extLst>
              <a:ext uri="{FF2B5EF4-FFF2-40B4-BE49-F238E27FC236}">
                <a16:creationId xmlns:a16="http://schemas.microsoft.com/office/drawing/2014/main" id="{92E0206A-B494-4B09-65B0-89B26B857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6">
            <a:extLst>
              <a:ext uri="{FF2B5EF4-FFF2-40B4-BE49-F238E27FC236}">
                <a16:creationId xmlns:a16="http://schemas.microsoft.com/office/drawing/2014/main" id="{F41083AF-C137-8D37-ADC8-438C7A62B1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0B09674-5B8C-9266-677E-88C515E1F471}"/>
              </a:ext>
            </a:extLst>
          </p:cNvPr>
          <p:cNvSpPr txBox="1"/>
          <p:nvPr/>
        </p:nvSpPr>
        <p:spPr>
          <a:xfrm>
            <a:off x="435699" y="2057400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Detail – wieviel sollten wir sparen?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28E9078-5D6C-C2FC-AD20-3692EEF22B62}"/>
              </a:ext>
            </a:extLst>
          </p:cNvPr>
          <p:cNvSpPr txBox="1"/>
          <p:nvPr/>
        </p:nvSpPr>
        <p:spPr>
          <a:xfrm>
            <a:off x="1653143" y="2525065"/>
            <a:ext cx="5837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Modell mit unendlichem Zeithorizont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9D31483-9F1C-2EE9-F6FD-1E395B229F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737" y="2990789"/>
            <a:ext cx="6945663" cy="120021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A694C31-C2B4-70CB-9884-19F11737E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6515" y="4406082"/>
            <a:ext cx="6087685" cy="85171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A49D67C-EEC2-432D-B740-D360A43F38E1}"/>
              </a:ext>
            </a:extLst>
          </p:cNvPr>
          <p:cNvSpPr txBox="1"/>
          <p:nvPr/>
        </p:nvSpPr>
        <p:spPr>
          <a:xfrm>
            <a:off x="791686" y="5297269"/>
            <a:ext cx="5837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soll Einkommen optimal zwischen (unendlich) vielen  Perioden aufgeteilt werden?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B5FB28F-F028-E1F7-AD7D-7500175EA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6553200"/>
            <a:ext cx="13676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err="1"/>
              <a:t>Hamiltonians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64715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Folie 1 - &amp;quot;Zwischen Fühlen und Denken&amp;#x0D;&amp;#x0A;—&amp;#x0D;&amp;#x0A;Duale Prozesstheorien in der Ökonomik und Psychologie&amp;quot;&quot;/&gt;&lt;property id=&quot;20307&quot; value=&quot;257&quot;/&gt;&lt;/object&gt;&lt;object type=&quot;3&quot; unique_id=&quot;13356&quot;&gt;&lt;property id=&quot;20148&quot; value=&quot;5&quot;/&gt;&lt;property id=&quot;20300&quot; value=&quot;Folie 2&quot;/&gt;&lt;property id=&quot;20307&quot; value=&quot;311&quot;/&gt;&lt;/object&gt;&lt;object type=&quot;3&quot; unique_id=&quot;13357&quot;&gt;&lt;property id=&quot;20148&quot; value=&quot;5&quot;/&gt;&lt;property id=&quot;20300&quot; value=&quot;Folie 4&quot;/&gt;&lt;property id=&quot;20307&quot; value=&quot;312&quot;/&gt;&lt;/object&gt;&lt;object type=&quot;3&quot; unique_id=&quot;13358&quot;&gt;&lt;property id=&quot;20148&quot; value=&quot;5&quot;/&gt;&lt;property id=&quot;20300&quot; value=&quot;Folie 6&quot;/&gt;&lt;property id=&quot;20307&quot; value=&quot;313&quot;/&gt;&lt;/object&gt;&lt;object type=&quot;3&quot; unique_id=&quot;13359&quot;&gt;&lt;property id=&quot;20148&quot; value=&quot;5&quot;/&gt;&lt;property id=&quot;20300&quot; value=&quot;Folie 7&quot;/&gt;&lt;property id=&quot;20307&quot; value=&quot;314&quot;/&gt;&lt;/object&gt;&lt;object type=&quot;3&quot; unique_id=&quot;13360&quot;&gt;&lt;property id=&quot;20148&quot; value=&quot;5&quot;/&gt;&lt;property id=&quot;20300&quot; value=&quot;Folie 38&quot;/&gt;&lt;property id=&quot;20307&quot; value=&quot;315&quot;/&gt;&lt;/object&gt;&lt;object type=&quot;3&quot; unique_id=&quot;13361&quot;&gt;&lt;property id=&quot;20148&quot; value=&quot;5&quot;/&gt;&lt;property id=&quot;20300&quot; value=&quot;Folie 42&quot;/&gt;&lt;property id=&quot;20307&quot; value=&quot;316&quot;/&gt;&lt;/object&gt;&lt;object type=&quot;3&quot; unique_id=&quot;13363&quot;&gt;&lt;property id=&quot;20148&quot; value=&quot;5&quot;/&gt;&lt;property id=&quot;20300&quot; value=&quot;Folie 44&quot;/&gt;&lt;property id=&quot;20307&quot; value=&quot;318&quot;/&gt;&lt;/object&gt;&lt;object type=&quot;3&quot; unique_id=&quot;13365&quot;&gt;&lt;property id=&quot;20148&quot; value=&quot;5&quot;/&gt;&lt;property id=&quot;20300&quot; value=&quot;Folie 56&quot;/&gt;&lt;property id=&quot;20307&quot; value=&quot;320&quot;/&gt;&lt;/object&gt;&lt;object type=&quot;3&quot; unique_id=&quot;13626&quot;&gt;&lt;property id=&quot;20148&quot; value=&quot;5&quot;/&gt;&lt;property id=&quot;20300&quot; value=&quot;Folie 3&quot;/&gt;&lt;property id=&quot;20307&quot; value=&quot;325&quot;/&gt;&lt;/object&gt;&lt;object type=&quot;3&quot; unique_id=&quot;13696&quot;&gt;&lt;property id=&quot;20148&quot; value=&quot;5&quot;/&gt;&lt;property id=&quot;20300&quot; value=&quot;Folie 9&quot;/&gt;&lt;property id=&quot;20307&quot; value=&quot;326&quot;/&gt;&lt;/object&gt;&lt;object type=&quot;3&quot; unique_id=&quot;13793&quot;&gt;&lt;property id=&quot;20148&quot; value=&quot;5&quot;/&gt;&lt;property id=&quot;20300&quot; value=&quot;Folie 10&quot;/&gt;&lt;property id=&quot;20307&quot; value=&quot;327&quot;/&gt;&lt;/object&gt;&lt;object type=&quot;3&quot; unique_id=&quot;14211&quot;&gt;&lt;property id=&quot;20148&quot; value=&quot;5&quot;/&gt;&lt;property id=&quot;20300&quot; value=&quot;Folie 11&quot;/&gt;&lt;property id=&quot;20307&quot; value=&quot;329&quot;/&gt;&lt;/object&gt;&lt;object type=&quot;3&quot; unique_id=&quot;14434&quot;&gt;&lt;property id=&quot;20148&quot; value=&quot;5&quot;/&gt;&lt;property id=&quot;20300&quot; value=&quot;Folie 17&quot;/&gt;&lt;property id=&quot;20307&quot; value=&quot;331&quot;/&gt;&lt;/object&gt;&lt;object type=&quot;3&quot; unique_id=&quot;14551&quot;&gt;&lt;property id=&quot;20148&quot; value=&quot;5&quot;/&gt;&lt;property id=&quot;20300&quot; value=&quot;Folie 12&quot;/&gt;&lt;property id=&quot;20307&quot; value=&quot;332&quot;/&gt;&lt;/object&gt;&lt;object type=&quot;3&quot; unique_id=&quot;14702&quot;&gt;&lt;property id=&quot;20148&quot; value=&quot;5&quot;/&gt;&lt;property id=&quot;20300&quot; value=&quot;Folie 18&quot;/&gt;&lt;property id=&quot;20307&quot; value=&quot;333&quot;/&gt;&lt;/object&gt;&lt;object type=&quot;3&quot; unique_id=&quot;14796&quot;&gt;&lt;property id=&quot;20148&quot; value=&quot;5&quot;/&gt;&lt;property id=&quot;20300&quot; value=&quot;Folie 22&quot;/&gt;&lt;property id=&quot;20307&quot; value=&quot;334&quot;/&gt;&lt;/object&gt;&lt;object type=&quot;3&quot; unique_id=&quot;14797&quot;&gt;&lt;property id=&quot;20148&quot; value=&quot;5&quot;/&gt;&lt;property id=&quot;20300&quot; value=&quot;Folie 20&quot;/&gt;&lt;property id=&quot;20307&quot; value=&quot;335&quot;/&gt;&lt;/object&gt;&lt;object type=&quot;3&quot; unique_id=&quot;14798&quot;&gt;&lt;property id=&quot;20148&quot; value=&quot;5&quot;/&gt;&lt;property id=&quot;20300&quot; value=&quot;Folie 23&quot;/&gt;&lt;property id=&quot;20307&quot; value=&quot;336&quot;/&gt;&lt;/object&gt;&lt;object type=&quot;3&quot; unique_id=&quot;14799&quot;&gt;&lt;property id=&quot;20148&quot; value=&quot;5&quot;/&gt;&lt;property id=&quot;20300&quot; value=&quot;Folie 24&quot;/&gt;&lt;property id=&quot;20307&quot; value=&quot;337&quot;/&gt;&lt;/object&gt;&lt;object type=&quot;3&quot; unique_id=&quot;14800&quot;&gt;&lt;property id=&quot;20148&quot; value=&quot;5&quot;/&gt;&lt;property id=&quot;20300&quot; value=&quot;Folie 25&quot;/&gt;&lt;property id=&quot;20307&quot; value=&quot;338&quot;/&gt;&lt;/object&gt;&lt;object type=&quot;3&quot; unique_id=&quot;14801&quot;&gt;&lt;property id=&quot;20148&quot; value=&quot;5&quot;/&gt;&lt;property id=&quot;20300&quot; value=&quot;Folie 27&quot;/&gt;&lt;property id=&quot;20307&quot; value=&quot;339&quot;/&gt;&lt;/object&gt;&lt;object type=&quot;3&quot; unique_id=&quot;14802&quot;&gt;&lt;property id=&quot;20148&quot; value=&quot;5&quot;/&gt;&lt;property id=&quot;20300&quot; value=&quot;Folie 28&quot;/&gt;&lt;property id=&quot;20307&quot; value=&quot;340&quot;/&gt;&lt;/object&gt;&lt;object type=&quot;3&quot; unique_id=&quot;14803&quot;&gt;&lt;property id=&quot;20148&quot; value=&quot;5&quot;/&gt;&lt;property id=&quot;20300&quot; value=&quot;Folie 35&quot;/&gt;&lt;property id=&quot;20307&quot; value=&quot;341&quot;/&gt;&lt;/object&gt;&lt;object type=&quot;3&quot; unique_id=&quot;14804&quot;&gt;&lt;property id=&quot;20148&quot; value=&quot;5&quot;/&gt;&lt;property id=&quot;20300&quot; value=&quot;Folie 36&quot;/&gt;&lt;property id=&quot;20307&quot; value=&quot;342&quot;/&gt;&lt;/object&gt;&lt;object type=&quot;3&quot; unique_id=&quot;14805&quot;&gt;&lt;property id=&quot;20148&quot; value=&quot;5&quot;/&gt;&lt;property id=&quot;20300&quot; value=&quot;Folie 37&quot;/&gt;&lt;property id=&quot;20307&quot; value=&quot;343&quot;/&gt;&lt;/object&gt;&lt;object type=&quot;3&quot; unique_id=&quot;14806&quot;&gt;&lt;property id=&quot;20148&quot; value=&quot;5&quot;/&gt;&lt;property id=&quot;20300&quot; value=&quot;Folie 39&quot;/&gt;&lt;property id=&quot;20307&quot; value=&quot;344&quot;/&gt;&lt;/object&gt;&lt;object type=&quot;3&quot; unique_id=&quot;15096&quot;&gt;&lt;property id=&quot;20148&quot; value=&quot;5&quot;/&gt;&lt;property id=&quot;20300&quot; value=&quot;Folie 41&quot;/&gt;&lt;property id=&quot;20307&quot; value=&quot;345&quot;/&gt;&lt;/object&gt;&lt;object type=&quot;3&quot; unique_id=&quot;15223&quot;&gt;&lt;property id=&quot;20148&quot; value=&quot;5&quot;/&gt;&lt;property id=&quot;20300&quot; value=&quot;Folie 40&quot;/&gt;&lt;property id=&quot;20307&quot; value=&quot;346&quot;/&gt;&lt;/object&gt;&lt;object type=&quot;3&quot; unique_id=&quot;16179&quot;&gt;&lt;property id=&quot;20148&quot; value=&quot;5&quot;/&gt;&lt;property id=&quot;20300&quot; value=&quot;Folie 43&quot;/&gt;&lt;property id=&quot;20307&quot; value=&quot;351&quot;/&gt;&lt;/object&gt;&lt;object type=&quot;3&quot; unique_id=&quot;16739&quot;&gt;&lt;property id=&quot;20148&quot; value=&quot;5&quot;/&gt;&lt;property id=&quot;20300&quot; value=&quot;Folie 45&quot;/&gt;&lt;property id=&quot;20307&quot; value=&quot;353&quot;/&gt;&lt;/object&gt;&lt;object type=&quot;3&quot; unique_id=&quot;16966&quot;&gt;&lt;property id=&quot;20148&quot; value=&quot;5&quot;/&gt;&lt;property id=&quot;20300&quot; value=&quot;Folie 46&quot;/&gt;&lt;property id=&quot;20307&quot; value=&quot;354&quot;/&gt;&lt;/object&gt;&lt;object type=&quot;3&quot; unique_id=&quot;18181&quot;&gt;&lt;property id=&quot;20148&quot; value=&quot;5&quot;/&gt;&lt;property id=&quot;20300&quot; value=&quot;Folie 50&quot;/&gt;&lt;property id=&quot;20307&quot; value=&quot;356&quot;/&gt;&lt;/object&gt;&lt;object type=&quot;3&quot; unique_id=&quot;18182&quot;&gt;&lt;property id=&quot;20148&quot; value=&quot;5&quot;/&gt;&lt;property id=&quot;20300&quot; value=&quot;Folie 8&quot;/&gt;&lt;property id=&quot;20307&quot; value=&quot;368&quot;/&gt;&lt;/object&gt;&lt;object type=&quot;3&quot; unique_id=&quot;18183&quot;&gt;&lt;property id=&quot;20148&quot; value=&quot;5&quot;/&gt;&lt;property id=&quot;20300&quot; value=&quot;Folie 14&quot;/&gt;&lt;property id=&quot;20307&quot; value=&quot;376&quot;/&gt;&lt;/object&gt;&lt;object type=&quot;3&quot; unique_id=&quot;18184&quot;&gt;&lt;property id=&quot;20148&quot; value=&quot;5&quot;/&gt;&lt;property id=&quot;20300&quot; value=&quot;Folie 16&quot;/&gt;&lt;property id=&quot;20307&quot; value=&quot;370&quot;/&gt;&lt;/object&gt;&lt;object type=&quot;3&quot; unique_id=&quot;18185&quot;&gt;&lt;property id=&quot;20148&quot; value=&quot;5&quot;/&gt;&lt;property id=&quot;20300&quot; value=&quot;Folie 19&quot;/&gt;&lt;property id=&quot;20307&quot; value=&quot;369&quot;/&gt;&lt;/object&gt;&lt;object type=&quot;3&quot; unique_id=&quot;18186&quot;&gt;&lt;property id=&quot;20148&quot; value=&quot;5&quot;/&gt;&lt;property id=&quot;20300&quot; value=&quot;Folie 26&quot;/&gt;&lt;property id=&quot;20307&quot; value=&quot;371&quot;/&gt;&lt;/object&gt;&lt;object type=&quot;3&quot; unique_id=&quot;18187&quot;&gt;&lt;property id=&quot;20148&quot; value=&quot;5&quot;/&gt;&lt;property id=&quot;20300&quot; value=&quot;Folie 47&quot;/&gt;&lt;property id=&quot;20307&quot; value=&quot;372&quot;/&gt;&lt;/object&gt;&lt;object type=&quot;3&quot; unique_id=&quot;18188&quot;&gt;&lt;property id=&quot;20148&quot; value=&quot;5&quot;/&gt;&lt;property id=&quot;20300&quot; value=&quot;Folie 48&quot;/&gt;&lt;property id=&quot;20307&quot; value=&quot;373&quot;/&gt;&lt;/object&gt;&lt;object type=&quot;3&quot; unique_id=&quot;18189&quot;&gt;&lt;property id=&quot;20148&quot; value=&quot;5&quot;/&gt;&lt;property id=&quot;20300&quot; value=&quot;Folie 49&quot;/&gt;&lt;property id=&quot;20307&quot; value=&quot;361&quot;/&gt;&lt;/object&gt;&lt;object type=&quot;3&quot; unique_id=&quot;18190&quot;&gt;&lt;property id=&quot;20148&quot; value=&quot;5&quot;/&gt;&lt;property id=&quot;20300&quot; value=&quot;Folie 51&quot;/&gt;&lt;property id=&quot;20307&quot; value=&quot;357&quot;/&gt;&lt;/object&gt;&lt;object type=&quot;3&quot; unique_id=&quot;18191&quot;&gt;&lt;property id=&quot;20148&quot; value=&quot;5&quot;/&gt;&lt;property id=&quot;20300&quot; value=&quot;Folie 52&quot;/&gt;&lt;property id=&quot;20307&quot; value=&quot;359&quot;/&gt;&lt;/object&gt;&lt;object type=&quot;3&quot; unique_id=&quot;18192&quot;&gt;&lt;property id=&quot;20148&quot; value=&quot;5&quot;/&gt;&lt;property id=&quot;20300&quot; value=&quot;Folie 53&quot;/&gt;&lt;property id=&quot;20307&quot; value=&quot;360&quot;/&gt;&lt;/object&gt;&lt;object type=&quot;3&quot; unique_id=&quot;18193&quot;&gt;&lt;property id=&quot;20148&quot; value=&quot;5&quot;/&gt;&lt;property id=&quot;20300&quot; value=&quot;Folie 54&quot;/&gt;&lt;property id=&quot;20307&quot; value=&quot;362&quot;/&gt;&lt;/object&gt;&lt;object type=&quot;3&quot; unique_id=&quot;18194&quot;&gt;&lt;property id=&quot;20148&quot; value=&quot;5&quot;/&gt;&lt;property id=&quot;20300&quot; value=&quot;Folie 55&quot;/&gt;&lt;property id=&quot;20307&quot; value=&quot;363&quot;/&gt;&lt;/object&gt;&lt;object type=&quot;3&quot; unique_id=&quot;18195&quot;&gt;&lt;property id=&quot;20148&quot; value=&quot;5&quot;/&gt;&lt;property id=&quot;20300&quot; value=&quot;Folie 57&quot;/&gt;&lt;property id=&quot;20307&quot; value=&quot;367&quot;/&gt;&lt;/object&gt;&lt;object type=&quot;3&quot; unique_id=&quot;18196&quot;&gt;&lt;property id=&quot;20148&quot; value=&quot;5&quot;/&gt;&lt;property id=&quot;20300&quot; value=&quot;Folie 58&quot;/&gt;&lt;property id=&quot;20307&quot; value=&quot;375&quot;/&gt;&lt;/object&gt;&lt;object type=&quot;3&quot; unique_id=&quot;18197&quot;&gt;&lt;property id=&quot;20148&quot; value=&quot;5&quot;/&gt;&lt;property id=&quot;20300&quot; value=&quot;Folie 59&quot;/&gt;&lt;property id=&quot;20307&quot; value=&quot;366&quot;/&gt;&lt;/object&gt;&lt;object type=&quot;3&quot; unique_id=&quot;18198&quot;&gt;&lt;property id=&quot;20148&quot; value=&quot;5&quot;/&gt;&lt;property id=&quot;20300&quot; value=&quot;Folie 63&quot;/&gt;&lt;property id=&quot;20307&quot; value=&quot;364&quot;/&gt;&lt;/object&gt;&lt;object type=&quot;3&quot; unique_id=&quot;18199&quot;&gt;&lt;property id=&quot;20148&quot; value=&quot;5&quot;/&gt;&lt;property id=&quot;20300&quot; value=&quot;Folie 64&quot;/&gt;&lt;property id=&quot;20307&quot; value=&quot;377&quot;/&gt;&lt;/object&gt;&lt;object type=&quot;3&quot; unique_id=&quot;18200&quot;&gt;&lt;property id=&quot;20148&quot; value=&quot;5&quot;/&gt;&lt;property id=&quot;20300&quot; value=&quot;Folie 68&quot;/&gt;&lt;property id=&quot;20307&quot; value=&quot;365&quot;/&gt;&lt;/object&gt;&lt;object type=&quot;3&quot; unique_id=&quot;18720&quot;&gt;&lt;property id=&quot;20148&quot; value=&quot;5&quot;/&gt;&lt;property id=&quot;20300&quot; value=&quot;Folie 65&quot;/&gt;&lt;property id=&quot;20307&quot; value=&quot;378&quot;/&gt;&lt;/object&gt;&lt;object type=&quot;3&quot; unique_id=&quot;18889&quot;&gt;&lt;property id=&quot;20148&quot; value=&quot;5&quot;/&gt;&lt;property id=&quot;20300&quot; value=&quot;Folie 67&quot;/&gt;&lt;property id=&quot;20307&quot; value=&quot;379&quot;/&gt;&lt;/object&gt;&lt;object type=&quot;3&quot; unique_id=&quot;19004&quot;&gt;&lt;property id=&quot;20148&quot; value=&quot;5&quot;/&gt;&lt;property id=&quot;20300&quot; value=&quot;Folie 66&quot;/&gt;&lt;property id=&quot;20307&quot; value=&quot;380&quot;/&gt;&lt;/object&gt;&lt;object type=&quot;3&quot; unique_id=&quot;19411&quot;&gt;&lt;property id=&quot;20148&quot; value=&quot;5&quot;/&gt;&lt;property id=&quot;20300&quot; value=&quot;Folie 69 - &amp;quot;Zwischen Fühlen und Denken&amp;#x0D;&amp;#x0A;—&amp;#x0D;&amp;#x0A;Duale Prozesstheorien in der Ökonomik und Psychologie&amp;quot;&quot;/&gt;&lt;property id=&quot;20307&quot; value=&quot;382&quot;/&gt;&lt;/object&gt;&lt;object type=&quot;3&quot; unique_id=&quot;19412&quot;&gt;&lt;property id=&quot;20148&quot; value=&quot;5&quot;/&gt;&lt;property id=&quot;20300&quot; value=&quot;Folie 70&quot;/&gt;&lt;property id=&quot;20307&quot; value=&quot;381&quot;/&gt;&lt;/object&gt;&lt;object type=&quot;3&quot; unique_id=&quot;19413&quot;&gt;&lt;property id=&quot;20148&quot; value=&quot;5&quot;/&gt;&lt;property id=&quot;20300&quot; value=&quot;Folie 71&quot;/&gt;&lt;property id=&quot;20307&quot; value=&quot;383&quot;/&gt;&lt;/object&gt;&lt;object type=&quot;3&quot; unique_id=&quot;19597&quot;&gt;&lt;property id=&quot;20148&quot; value=&quot;5&quot;/&gt;&lt;property id=&quot;20300&quot; value=&quot;Folie 72&quot;/&gt;&lt;property id=&quot;20307&quot; value=&quot;384&quot;/&gt;&lt;/object&gt;&lt;object type=&quot;3&quot; unique_id=&quot;19785&quot;&gt;&lt;property id=&quot;20148&quot; value=&quot;5&quot;/&gt;&lt;property id=&quot;20300&quot; value=&quot;Folie 13&quot;/&gt;&lt;property id=&quot;20307&quot; value=&quot;386&quot;/&gt;&lt;/object&gt;&lt;object type=&quot;3&quot; unique_id=&quot;19786&quot;&gt;&lt;property id=&quot;20148&quot; value=&quot;5&quot;/&gt;&lt;property id=&quot;20300&quot; value=&quot;Folie 29&quot;/&gt;&lt;property id=&quot;20307&quot; value=&quot;387&quot;/&gt;&lt;/object&gt;&lt;object type=&quot;3&quot; unique_id=&quot;19787&quot;&gt;&lt;property id=&quot;20148&quot; value=&quot;5&quot;/&gt;&lt;property id=&quot;20300&quot; value=&quot;Folie 30&quot;/&gt;&lt;property id=&quot;20307&quot; value=&quot;388&quot;/&gt;&lt;/object&gt;&lt;object type=&quot;3&quot; unique_id=&quot;19788&quot;&gt;&lt;property id=&quot;20148&quot; value=&quot;5&quot;/&gt;&lt;property id=&quot;20300&quot; value=&quot;Folie 31&quot;/&gt;&lt;property id=&quot;20307&quot; value=&quot;389&quot;/&gt;&lt;/object&gt;&lt;object type=&quot;3&quot; unique_id=&quot;19789&quot;&gt;&lt;property id=&quot;20148&quot; value=&quot;5&quot;/&gt;&lt;property id=&quot;20300&quot; value=&quot;Folie 73&quot;/&gt;&lt;property id=&quot;20307&quot; value=&quot;391&quot;/&gt;&lt;/object&gt;&lt;object type=&quot;3&quot; unique_id=&quot;19790&quot;&gt;&lt;property id=&quot;20148&quot; value=&quot;5&quot;/&gt;&lt;property id=&quot;20300&quot; value=&quot;Folie 74&quot;/&gt;&lt;property id=&quot;20307&quot; value=&quot;392&quot;/&gt;&lt;/object&gt;&lt;object type=&quot;3&quot; unique_id=&quot;19791&quot;&gt;&lt;property id=&quot;20148&quot; value=&quot;5&quot;/&gt;&lt;property id=&quot;20300&quot; value=&quot;Folie 75&quot;/&gt;&lt;property id=&quot;20307&quot; value=&quot;393&quot;/&gt;&lt;/object&gt;&lt;object type=&quot;3&quot; unique_id=&quot;20204&quot;&gt;&lt;property id=&quot;20148&quot; value=&quot;5&quot;/&gt;&lt;property id=&quot;20300&quot; value=&quot;Folie 32&quot;/&gt;&lt;property id=&quot;20307&quot; value=&quot;394&quot;/&gt;&lt;/object&gt;&lt;object type=&quot;3&quot; unique_id=&quot;20274&quot;&gt;&lt;property id=&quot;20148&quot; value=&quot;5&quot;/&gt;&lt;property id=&quot;20300&quot; value=&quot;Folie 5&quot;/&gt;&lt;property id=&quot;20307&quot; value=&quot;395&quot;/&gt;&lt;/object&gt;&lt;object type=&quot;3&quot; unique_id=&quot;21255&quot;&gt;&lt;property id=&quot;20148&quot; value=&quot;5&quot;/&gt;&lt;property id=&quot;20300&quot; value=&quot;Folie 33&quot;/&gt;&lt;property id=&quot;20307&quot; value=&quot;397&quot;/&gt;&lt;/object&gt;&lt;object type=&quot;3&quot; unique_id=&quot;21256&quot;&gt;&lt;property id=&quot;20148&quot; value=&quot;5&quot;/&gt;&lt;property id=&quot;20300&quot; value=&quot;Folie 34&quot;/&gt;&lt;property id=&quot;20307&quot; value=&quot;396&quot;/&gt;&lt;/object&gt;&lt;object type=&quot;3&quot; unique_id=&quot;21257&quot;&gt;&lt;property id=&quot;20148&quot; value=&quot;5&quot;/&gt;&lt;property id=&quot;20300&quot; value=&quot;Folie 21&quot;/&gt;&lt;property id=&quot;20307&quot; value=&quot;398&quot;/&gt;&lt;/object&gt;&lt;object type=&quot;3&quot; unique_id=&quot;21331&quot;&gt;&lt;property id=&quot;20148&quot; value=&quot;5&quot;/&gt;&lt;property id=&quot;20300&quot; value=&quot;Folie 15&quot;/&gt;&lt;property id=&quot;20307&quot; value=&quot;402&quot;/&gt;&lt;/object&gt;&lt;object type=&quot;3&quot; unique_id=&quot;21332&quot;&gt;&lt;property id=&quot;20148&quot; value=&quot;5&quot;/&gt;&lt;property id=&quot;20300&quot; value=&quot;Folie 60&quot;/&gt;&lt;property id=&quot;20307&quot; value=&quot;400&quot;/&gt;&lt;/object&gt;&lt;object type=&quot;3&quot; unique_id=&quot;21333&quot;&gt;&lt;property id=&quot;20148&quot; value=&quot;5&quot;/&gt;&lt;property id=&quot;20300&quot; value=&quot;Folie 61&quot;/&gt;&lt;property id=&quot;20307&quot; value=&quot;401&quot;/&gt;&lt;/object&gt;&lt;object type=&quot;3&quot; unique_id=&quot;21334&quot;&gt;&lt;property id=&quot;20148&quot; value=&quot;5&quot;/&gt;&lt;property id=&quot;20300&quot; value=&quot;Folie 62&quot;/&gt;&lt;property id=&quot;20307&quot; value=&quot;39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8DFA6E6E5CC444ADFA84FAAB179BFD" ma:contentTypeVersion="15" ma:contentTypeDescription="Ein neues Dokument erstellen." ma:contentTypeScope="" ma:versionID="19813fd457a76fae8c81bd43e454f5a5">
  <xsd:schema xmlns:xsd="http://www.w3.org/2001/XMLSchema" xmlns:xs="http://www.w3.org/2001/XMLSchema" xmlns:p="http://schemas.microsoft.com/office/2006/metadata/properties" xmlns:ns3="ab70ddb4-3f32-447a-8379-815ad25596fa" xmlns:ns4="28ede91c-d7bf-4c2c-a937-f1b450ef8f1d" targetNamespace="http://schemas.microsoft.com/office/2006/metadata/properties" ma:root="true" ma:fieldsID="b8c1990a6ba8672d0fec17f7f7b5a39f" ns3:_="" ns4:_="">
    <xsd:import namespace="ab70ddb4-3f32-447a-8379-815ad25596fa"/>
    <xsd:import namespace="28ede91c-d7bf-4c2c-a937-f1b450ef8f1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ystemTags" minOccurs="0"/>
                <xsd:element ref="ns4:_activity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70ddb4-3f32-447a-8379-815ad25596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de91c-d7bf-4c2c-a937-f1b450ef8f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8ede91c-d7bf-4c2c-a937-f1b450ef8f1d" xsi:nil="true"/>
  </documentManagement>
</p:properties>
</file>

<file path=customXml/itemProps1.xml><?xml version="1.0" encoding="utf-8"?>
<ds:datastoreItem xmlns:ds="http://schemas.openxmlformats.org/officeDocument/2006/customXml" ds:itemID="{3F84D01C-7998-48BC-9E52-0B94FA0E45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70ddb4-3f32-447a-8379-815ad25596fa"/>
    <ds:schemaRef ds:uri="28ede91c-d7bf-4c2c-a937-f1b450ef8f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FA5767-927B-49A8-B889-B81D8D98CA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604725-B34B-43D1-B1B2-06DD69E0E81F}">
  <ds:schemaRefs>
    <ds:schemaRef ds:uri="http://purl.org/dc/terms/"/>
    <ds:schemaRef ds:uri="http://schemas.openxmlformats.org/package/2006/metadata/core-properties"/>
    <ds:schemaRef ds:uri="ab70ddb4-3f32-447a-8379-815ad25596fa"/>
    <ds:schemaRef ds:uri="http://purl.org/dc/dcmitype/"/>
    <ds:schemaRef ds:uri="http://schemas.microsoft.com/office/infopath/2007/PartnerControls"/>
    <ds:schemaRef ds:uri="28ede91c-d7bf-4c2c-a937-f1b450ef8f1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398</Words>
  <Application>Microsoft Office PowerPoint</Application>
  <PresentationFormat>Bildschirmpräsentation (4:3)</PresentationFormat>
  <Paragraphs>84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Standarddesign</vt:lpstr>
      <vt:lpstr>Warum z.. T….. braucht man Hamiltonians?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Waelde, Klaus</dc:creator>
  <cp:lastModifiedBy>Wälde, Klaus</cp:lastModifiedBy>
  <cp:revision>933</cp:revision>
  <cp:lastPrinted>1601-01-01T00:00:00Z</cp:lastPrinted>
  <dcterms:created xsi:type="dcterms:W3CDTF">2012-06-05T12:17:08Z</dcterms:created>
  <dcterms:modified xsi:type="dcterms:W3CDTF">2025-09-02T07:12:28Z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0x010100CB8DFA6E6E5CC444ADFA84FAAB179BFD</vt:lpwstr>
  </property>
</Properties>
</file>